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78" r:id="rId3"/>
    <p:sldId id="260" r:id="rId4"/>
    <p:sldId id="259" r:id="rId5"/>
    <p:sldId id="262" r:id="rId6"/>
    <p:sldId id="263" r:id="rId7"/>
    <p:sldId id="265" r:id="rId8"/>
    <p:sldId id="264" r:id="rId9"/>
    <p:sldId id="277" r:id="rId10"/>
    <p:sldId id="266" r:id="rId11"/>
    <p:sldId id="268" r:id="rId12"/>
    <p:sldId id="267" r:id="rId13"/>
    <p:sldId id="269" r:id="rId14"/>
    <p:sldId id="270" r:id="rId15"/>
    <p:sldId id="271" r:id="rId16"/>
    <p:sldId id="274" r:id="rId17"/>
    <p:sldId id="275" r:id="rId18"/>
    <p:sldId id="308" r:id="rId19"/>
    <p:sldId id="310" r:id="rId20"/>
    <p:sldId id="311" r:id="rId21"/>
    <p:sldId id="312" r:id="rId22"/>
    <p:sldId id="279" r:id="rId23"/>
    <p:sldId id="280" r:id="rId24"/>
    <p:sldId id="282" r:id="rId25"/>
    <p:sldId id="313" r:id="rId26"/>
    <p:sldId id="314" r:id="rId27"/>
    <p:sldId id="315" r:id="rId28"/>
    <p:sldId id="316" r:id="rId29"/>
    <p:sldId id="317" r:id="rId30"/>
    <p:sldId id="318" r:id="rId31"/>
    <p:sldId id="283" r:id="rId32"/>
    <p:sldId id="284" r:id="rId33"/>
    <p:sldId id="286" r:id="rId34"/>
    <p:sldId id="291" r:id="rId35"/>
    <p:sldId id="295" r:id="rId36"/>
    <p:sldId id="296" r:id="rId37"/>
    <p:sldId id="297" r:id="rId38"/>
    <p:sldId id="300" r:id="rId39"/>
    <p:sldId id="301" r:id="rId40"/>
    <p:sldId id="303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04" r:id="rId50"/>
    <p:sldId id="305" r:id="rId51"/>
    <p:sldId id="327" r:id="rId52"/>
    <p:sldId id="328" r:id="rId53"/>
    <p:sldId id="331" r:id="rId54"/>
    <p:sldId id="330" r:id="rId55"/>
    <p:sldId id="332" r:id="rId56"/>
    <p:sldId id="338" r:id="rId57"/>
    <p:sldId id="339" r:id="rId58"/>
    <p:sldId id="340" r:id="rId59"/>
    <p:sldId id="337" r:id="rId60"/>
    <p:sldId id="336" r:id="rId61"/>
    <p:sldId id="333" r:id="rId62"/>
    <p:sldId id="334" r:id="rId63"/>
    <p:sldId id="335" r:id="rId64"/>
    <p:sldId id="341" r:id="rId65"/>
    <p:sldId id="342" r:id="rId66"/>
    <p:sldId id="343" r:id="rId67"/>
    <p:sldId id="344" r:id="rId68"/>
    <p:sldId id="345" r:id="rId69"/>
    <p:sldId id="34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1E207-A62E-AB2F-42EA-345C6BFD24E6}" v="33" dt="2025-04-12T00:36:22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6242" autoAdjust="0"/>
  </p:normalViewPr>
  <p:slideViewPr>
    <p:cSldViewPr snapToGrid="0">
      <p:cViewPr varScale="1">
        <p:scale>
          <a:sx n="98" d="100"/>
          <a:sy n="98" d="100"/>
        </p:scale>
        <p:origin x="96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DA9EE-54A2-477C-AEB9-809997B96F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D4AA5-303F-4FF9-9527-F63A83D98D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7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D4AA5-303F-4FF9-9527-F63A83D98D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21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48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49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6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13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9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36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18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18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689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1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78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98DBC-31B0-4B92-AF78-88FAE7396B67}" type="datetimeFigureOut">
              <a:rPr lang="ko-KR" altLang="en-US" smtClean="0"/>
              <a:t>2025-04-19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88F91-0565-4848-B490-CECC0A1537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322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A448E-CB2F-2041-8077-81D8FBF9F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35585"/>
          </a:xfrm>
        </p:spPr>
        <p:txBody>
          <a:bodyPr anchor="ctr"/>
          <a:lstStyle/>
          <a:p>
            <a:r>
              <a:rPr lang="en-US" altLang="ko-KR" dirty="0"/>
              <a:t>HTML/CSS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2234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6526"/>
            <a:ext cx="10515600" cy="5862267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 기초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은 태그를 기반으로 되어있다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여는 태그와 닫는 태그 사이에 코드를 작성한다</a:t>
            </a:r>
            <a:r>
              <a:rPr lang="en-US" altLang="ko-KR" dirty="0">
                <a:latin typeface="+mn-ea"/>
              </a:rPr>
              <a:t>. (</a:t>
            </a:r>
            <a:r>
              <a:rPr lang="ko-KR" altLang="en-US" dirty="0">
                <a:latin typeface="+mn-ea"/>
              </a:rPr>
              <a:t>닫는 태그가 없는 경우도 있음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&lt;title&gt; : </a:t>
            </a:r>
            <a:r>
              <a:rPr lang="ko-KR" altLang="en-US" dirty="0">
                <a:latin typeface="+mn-ea"/>
              </a:rPr>
              <a:t>여는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&lt;/title&gt; : </a:t>
            </a:r>
            <a:r>
              <a:rPr lang="ko-KR" altLang="en-US" dirty="0">
                <a:latin typeface="+mn-ea"/>
              </a:rPr>
              <a:t>닫는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&lt;h1&gt;&lt;/h1&gt; : heading </a:t>
            </a:r>
            <a:r>
              <a:rPr lang="ko-KR" altLang="en-US" dirty="0" err="1">
                <a:latin typeface="+mn-ea"/>
              </a:rPr>
              <a:t>제목글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&lt;h2&gt;&lt;/h2&gt; : heading </a:t>
            </a:r>
            <a:r>
              <a:rPr lang="ko-KR" altLang="en-US" dirty="0" err="1">
                <a:latin typeface="+mn-ea"/>
              </a:rPr>
              <a:t>제목글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&lt;h3&gt;&lt;/h3&gt; : heading </a:t>
            </a:r>
            <a:r>
              <a:rPr lang="ko-KR" altLang="en-US" dirty="0" err="1">
                <a:latin typeface="+mn-ea"/>
              </a:rPr>
              <a:t>제목글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&lt;h4&gt;&lt;/h4&gt; : heading </a:t>
            </a:r>
            <a:r>
              <a:rPr lang="ko-KR" altLang="en-US" dirty="0" err="1">
                <a:latin typeface="+mn-ea"/>
              </a:rPr>
              <a:t>제목글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&lt;h5&gt;&lt;/h5&gt; : heading </a:t>
            </a:r>
            <a:r>
              <a:rPr lang="ko-KR" altLang="en-US" dirty="0" err="1">
                <a:latin typeface="+mn-ea"/>
              </a:rPr>
              <a:t>제목글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&lt;h6&gt;&lt;/h6&gt; : heading </a:t>
            </a:r>
            <a:r>
              <a:rPr lang="ko-KR" altLang="en-US" dirty="0" err="1">
                <a:latin typeface="+mn-ea"/>
              </a:rPr>
              <a:t>제목글</a:t>
            </a:r>
            <a:r>
              <a:rPr lang="en-US" altLang="ko-KR" dirty="0">
                <a:latin typeface="+mn-ea"/>
              </a:rPr>
              <a:t>6</a:t>
            </a:r>
            <a:r>
              <a:rPr lang="ko-KR" altLang="en-US" dirty="0">
                <a:latin typeface="+mn-ea"/>
              </a:rPr>
              <a:t>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&lt;p&gt;&lt;/p&gt; : paragraph </a:t>
            </a:r>
            <a:r>
              <a:rPr lang="ko-KR" altLang="en-US" dirty="0" err="1">
                <a:latin typeface="+mn-ea"/>
              </a:rPr>
              <a:t>본문글</a:t>
            </a:r>
            <a:r>
              <a:rPr lang="ko-KR" altLang="en-US" dirty="0">
                <a:latin typeface="+mn-ea"/>
              </a:rPr>
              <a:t>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br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줄바꿈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671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3241"/>
            <a:ext cx="10515600" cy="586226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 기초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&lt;button&gt;&lt;/button&gt; : </a:t>
            </a:r>
            <a:r>
              <a:rPr lang="ko-KR" altLang="en-US" dirty="0">
                <a:latin typeface="+mn-ea"/>
              </a:rPr>
              <a:t>버튼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&lt;button&gt;</a:t>
            </a:r>
            <a:r>
              <a:rPr lang="ko-KR" altLang="en-US" dirty="0">
                <a:latin typeface="+mn-ea"/>
              </a:rPr>
              <a:t>버튼입니다</a:t>
            </a:r>
            <a:r>
              <a:rPr lang="en-US" altLang="ko-KR" dirty="0">
                <a:latin typeface="+mn-ea"/>
              </a:rPr>
              <a:t>&lt;/button&gt;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949EED-7EBC-6E37-F356-8025BC3CC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38" y="2636195"/>
            <a:ext cx="2733068" cy="2884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0EDD0F-163A-59CD-0B11-9CE03DF6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40" y="2386476"/>
            <a:ext cx="1914792" cy="3639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09CB4E-38D9-70D3-9366-03710F763320}"/>
              </a:ext>
            </a:extLst>
          </p:cNvPr>
          <p:cNvSpPr txBox="1"/>
          <p:nvPr/>
        </p:nvSpPr>
        <p:spPr>
          <a:xfrm>
            <a:off x="2518913" y="5891769"/>
            <a:ext cx="135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코드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96BB6-498A-CB6C-125D-F73FD71DFE1C}"/>
              </a:ext>
            </a:extLst>
          </p:cNvPr>
          <p:cNvSpPr txBox="1"/>
          <p:nvPr/>
        </p:nvSpPr>
        <p:spPr>
          <a:xfrm>
            <a:off x="5727962" y="5917090"/>
            <a:ext cx="135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806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75" y="596799"/>
            <a:ext cx="7313578" cy="586226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 기초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태그별로 각기 다른 속성들을 갖고 있다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img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>
                <a:latin typeface="+mn-ea"/>
              </a:rPr>
              <a:t>이미지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img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=“”&gt; : </a:t>
            </a:r>
            <a:r>
              <a:rPr lang="ko-KR" altLang="en-US" dirty="0">
                <a:latin typeface="+mn-ea"/>
              </a:rPr>
              <a:t>이미지 태그의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속성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웹사이트에서 이미지를 하나 다운로드 받고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왼쪽 폴더창에 넣은 후 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이미지 이름을 </a:t>
            </a: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img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=“”&gt; </a:t>
            </a:r>
            <a:r>
              <a:rPr lang="ko-KR" altLang="en-US" dirty="0">
                <a:latin typeface="+mn-ea"/>
              </a:rPr>
              <a:t>의 큰따옴표 사이에 입력해보자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8C55A9-312C-DFF3-CAFD-4012C150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318" y="3429000"/>
            <a:ext cx="4571682" cy="336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79" y="497866"/>
            <a:ext cx="10515600" cy="586226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 기초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&lt;a&gt;&lt;/a&gt; : </a:t>
            </a:r>
            <a:r>
              <a:rPr lang="ko-KR" altLang="en-US" dirty="0">
                <a:latin typeface="+mn-ea"/>
              </a:rPr>
              <a:t>링크 태그</a:t>
            </a:r>
            <a:r>
              <a:rPr lang="en-US" altLang="ko-KR" dirty="0">
                <a:latin typeface="+mn-ea"/>
              </a:rPr>
              <a:t>(anchor)</a:t>
            </a:r>
          </a:p>
          <a:p>
            <a:pPr marL="0" indent="0">
              <a:buNone/>
            </a:pPr>
            <a:r>
              <a:rPr lang="en-US" altLang="ko-KR" dirty="0" err="1">
                <a:latin typeface="+mn-ea"/>
              </a:rPr>
              <a:t>href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속성을 집어넣어 해당 글자를 클릭하면 그 페이지로 이동하게 해준다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태그마다 적을 수 있는 속성이 다르다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pt-BR" altLang="ko-KR" dirty="0">
                <a:latin typeface="+mn-ea"/>
              </a:rPr>
              <a:t>&lt;a href="https://www.naver.com/"&gt;</a:t>
            </a:r>
            <a:r>
              <a:rPr lang="ko-KR" altLang="pt-BR" dirty="0">
                <a:latin typeface="+mn-ea"/>
              </a:rPr>
              <a:t>네이버</a:t>
            </a:r>
            <a:r>
              <a:rPr lang="pt-BR" altLang="ko-KR" dirty="0">
                <a:latin typeface="+mn-ea"/>
              </a:rPr>
              <a:t>&lt;/a&gt;</a:t>
            </a:r>
          </a:p>
          <a:p>
            <a:pPr marL="0" indent="0">
              <a:buNone/>
            </a:pPr>
            <a:r>
              <a:rPr lang="pt-BR" altLang="ko-KR" dirty="0">
                <a:latin typeface="+mn-ea"/>
              </a:rPr>
              <a:t>&lt;a href="https://www.google.com/"&gt;</a:t>
            </a:r>
            <a:r>
              <a:rPr lang="ko-KR" altLang="pt-BR" dirty="0">
                <a:latin typeface="+mn-ea"/>
              </a:rPr>
              <a:t>구글</a:t>
            </a:r>
            <a:r>
              <a:rPr lang="pt-BR" altLang="ko-KR" dirty="0">
                <a:latin typeface="+mn-ea"/>
              </a:rPr>
              <a:t>&lt;/a&gt;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771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8533"/>
            <a:ext cx="10515600" cy="5862267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AutoNum type="arabicPeriod"/>
            </a:pPr>
            <a:r>
              <a:rPr lang="en-US" altLang="ko-KR" sz="4600" dirty="0">
                <a:latin typeface="+mn-ea"/>
              </a:rPr>
              <a:t>HTML</a:t>
            </a:r>
            <a:r>
              <a:rPr lang="ko-KR" altLang="en-US" sz="4600" dirty="0">
                <a:latin typeface="+mn-ea"/>
              </a:rPr>
              <a:t> 기초</a:t>
            </a:r>
            <a:endParaRPr lang="en-US" altLang="ko-KR" sz="4600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ul</a:t>
            </a:r>
            <a:r>
              <a:rPr lang="en-US" altLang="ko-KR" dirty="0">
                <a:latin typeface="+mn-ea"/>
              </a:rPr>
              <a:t>&gt;&lt;/</a:t>
            </a:r>
            <a:r>
              <a:rPr lang="en-US" altLang="ko-KR" dirty="0" err="1">
                <a:latin typeface="+mn-ea"/>
              </a:rPr>
              <a:t>ul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>
                <a:latin typeface="+mn-ea"/>
              </a:rPr>
              <a:t>리스트 태그 </a:t>
            </a:r>
            <a:r>
              <a:rPr lang="en-US" altLang="ko-KR" dirty="0">
                <a:latin typeface="+mn-ea"/>
              </a:rPr>
              <a:t>(unordered list, </a:t>
            </a:r>
            <a:r>
              <a:rPr lang="ko-KR" altLang="en-US" dirty="0" err="1">
                <a:latin typeface="+mn-ea"/>
              </a:rPr>
              <a:t>순서없는</a:t>
            </a:r>
            <a:r>
              <a:rPr lang="ko-KR" altLang="en-US" dirty="0">
                <a:latin typeface="+mn-ea"/>
              </a:rPr>
              <a:t> 리스트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ol</a:t>
            </a:r>
            <a:r>
              <a:rPr lang="en-US" altLang="ko-KR" dirty="0">
                <a:latin typeface="+mn-ea"/>
              </a:rPr>
              <a:t>&gt;&lt;/</a:t>
            </a:r>
            <a:r>
              <a:rPr lang="en-US" altLang="ko-KR" dirty="0" err="1">
                <a:latin typeface="+mn-ea"/>
              </a:rPr>
              <a:t>ol</a:t>
            </a:r>
            <a:r>
              <a:rPr lang="en-US" altLang="ko-KR" dirty="0">
                <a:latin typeface="+mn-ea"/>
              </a:rPr>
              <a:t>&gt; : </a:t>
            </a:r>
            <a:r>
              <a:rPr lang="ko-KR" altLang="en-US" dirty="0">
                <a:latin typeface="+mn-ea"/>
              </a:rPr>
              <a:t>리스트 태그 </a:t>
            </a:r>
            <a:r>
              <a:rPr lang="en-US" altLang="ko-KR" dirty="0">
                <a:latin typeface="+mn-ea"/>
              </a:rPr>
              <a:t>(ordered list, </a:t>
            </a:r>
            <a:r>
              <a:rPr lang="ko-KR" altLang="en-US" dirty="0" err="1">
                <a:latin typeface="+mn-ea"/>
              </a:rPr>
              <a:t>순서있는</a:t>
            </a:r>
            <a:r>
              <a:rPr lang="ko-KR" altLang="en-US" dirty="0">
                <a:latin typeface="+mn-ea"/>
              </a:rPr>
              <a:t> 리스트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&lt;li&gt;&lt;/li&gt; : </a:t>
            </a:r>
            <a:r>
              <a:rPr lang="ko-KR" altLang="en-US" dirty="0">
                <a:latin typeface="+mn-ea"/>
              </a:rPr>
              <a:t>리스트 아이템 태그 </a:t>
            </a:r>
            <a:r>
              <a:rPr lang="en-US" altLang="ko-KR" dirty="0">
                <a:latin typeface="+mn-ea"/>
              </a:rPr>
              <a:t>(list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item,</a:t>
            </a:r>
            <a:r>
              <a:rPr lang="ko-KR" altLang="en-US" dirty="0">
                <a:latin typeface="+mn-ea"/>
              </a:rPr>
              <a:t> 리스트 태그 안에 들어가는 태그</a:t>
            </a:r>
            <a:r>
              <a:rPr lang="en-US" altLang="ko-KR" dirty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ul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  &lt;li&gt;</a:t>
            </a:r>
            <a:r>
              <a:rPr lang="ko-KR" altLang="en-US" dirty="0">
                <a:latin typeface="+mn-ea"/>
              </a:rPr>
              <a:t>항목</a:t>
            </a:r>
            <a:r>
              <a:rPr lang="en-US" altLang="ko-KR" dirty="0">
                <a:latin typeface="+mn-ea"/>
              </a:rPr>
              <a:t>1&lt;/li&gt;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  &lt;li&gt;</a:t>
            </a:r>
            <a:r>
              <a:rPr lang="ko-KR" altLang="en-US" dirty="0">
                <a:latin typeface="+mn-ea"/>
              </a:rPr>
              <a:t>항목</a:t>
            </a:r>
            <a:r>
              <a:rPr lang="en-US" altLang="ko-KR" dirty="0">
                <a:latin typeface="+mn-ea"/>
              </a:rPr>
              <a:t>2&lt;/li&gt;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&lt;/</a:t>
            </a:r>
            <a:r>
              <a:rPr lang="en-US" altLang="ko-KR" dirty="0" err="1">
                <a:latin typeface="+mn-ea"/>
              </a:rPr>
              <a:t>ul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ol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  &lt;li&gt;</a:t>
            </a:r>
            <a:r>
              <a:rPr lang="ko-KR" altLang="en-US" dirty="0">
                <a:latin typeface="+mn-ea"/>
              </a:rPr>
              <a:t>항목</a:t>
            </a:r>
            <a:r>
              <a:rPr lang="en-US" altLang="ko-KR" dirty="0">
                <a:latin typeface="+mn-ea"/>
              </a:rPr>
              <a:t>1&lt;/li&gt;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   &lt;li&gt;</a:t>
            </a:r>
            <a:r>
              <a:rPr lang="ko-KR" altLang="en-US" dirty="0">
                <a:latin typeface="+mn-ea"/>
              </a:rPr>
              <a:t>항목</a:t>
            </a:r>
            <a:r>
              <a:rPr lang="en-US" altLang="ko-KR" dirty="0">
                <a:latin typeface="+mn-ea"/>
              </a:rPr>
              <a:t>2&lt;/li&gt;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&lt;/</a:t>
            </a:r>
            <a:r>
              <a:rPr lang="en-US" altLang="ko-KR" dirty="0" err="1">
                <a:latin typeface="+mn-ea"/>
              </a:rPr>
              <a:t>ol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태그 안에 태그를 넣을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70635-5544-EBDA-3BE2-431B5F53ACE8}"/>
              </a:ext>
            </a:extLst>
          </p:cNvPr>
          <p:cNvSpPr txBox="1"/>
          <p:nvPr/>
        </p:nvSpPr>
        <p:spPr>
          <a:xfrm>
            <a:off x="6647846" y="6101468"/>
            <a:ext cx="135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코드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C06E9-B1B7-58EC-CA64-9AA261170431}"/>
              </a:ext>
            </a:extLst>
          </p:cNvPr>
          <p:cNvSpPr txBox="1"/>
          <p:nvPr/>
        </p:nvSpPr>
        <p:spPr>
          <a:xfrm>
            <a:off x="8724665" y="6101468"/>
            <a:ext cx="135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&lt;</a:t>
            </a:r>
            <a:r>
              <a:rPr lang="ko-KR" altLang="en-US" dirty="0">
                <a:latin typeface="+mn-ea"/>
              </a:rPr>
              <a:t>결과</a:t>
            </a:r>
            <a:r>
              <a:rPr lang="en-US" altLang="ko-KR" dirty="0">
                <a:latin typeface="+mn-ea"/>
              </a:rPr>
              <a:t>&gt;</a:t>
            </a:r>
            <a:endParaRPr lang="ko-KR" altLang="en-US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59D410-5446-F58E-33AC-ABF6B94A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21" y="4672519"/>
            <a:ext cx="1457528" cy="1428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E9CE17-EC1C-7F33-5163-53394FC47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665" y="4916498"/>
            <a:ext cx="857370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2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1353800" cy="586226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 기초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b="1" dirty="0">
                <a:latin typeface="+mn-ea"/>
              </a:rPr>
              <a:t>태그 안에 태그 넣기</a:t>
            </a:r>
            <a:endParaRPr lang="en-US" altLang="ko-KR" sz="2400" b="1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이미지를 클릭하면 구글로 이동하게 하고 싶다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&lt;a </a:t>
            </a:r>
            <a:r>
              <a:rPr lang="en-US" altLang="ko-KR" sz="2400" dirty="0" err="1">
                <a:latin typeface="+mn-ea"/>
              </a:rPr>
              <a:t>href</a:t>
            </a:r>
            <a:r>
              <a:rPr lang="en-US" altLang="ko-KR" sz="2400" dirty="0">
                <a:latin typeface="+mn-ea"/>
              </a:rPr>
              <a:t>=“https://www.google.com/”&gt;&lt;</a:t>
            </a:r>
            <a:r>
              <a:rPr lang="en-US" altLang="ko-KR" sz="2400" dirty="0" err="1">
                <a:latin typeface="+mn-ea"/>
              </a:rPr>
              <a:t>img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err="1">
                <a:latin typeface="+mn-ea"/>
              </a:rPr>
              <a:t>src</a:t>
            </a:r>
            <a:r>
              <a:rPr lang="en-US" altLang="ko-KR" sz="2400" dirty="0">
                <a:latin typeface="+mn-ea"/>
              </a:rPr>
              <a:t>=“</a:t>
            </a:r>
            <a:r>
              <a:rPr lang="ko-KR" altLang="en-US" sz="2400" dirty="0">
                <a:latin typeface="+mn-ea"/>
              </a:rPr>
              <a:t>이미지</a:t>
            </a:r>
            <a:r>
              <a:rPr lang="en-US" altLang="ko-KR" sz="2400" dirty="0">
                <a:latin typeface="+mn-ea"/>
              </a:rPr>
              <a:t>”&gt;&lt;/a&gt;</a:t>
            </a: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ko-KR" altLang="en-US" sz="2400" dirty="0">
                <a:latin typeface="+mn-ea"/>
              </a:rPr>
              <a:t>태그 안에 태그를 넣어준다</a:t>
            </a:r>
            <a:r>
              <a:rPr lang="en-US" altLang="ko-KR" sz="24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E2573-34C0-5086-461F-2AB3B2CC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21" y="4323945"/>
            <a:ext cx="5726152" cy="11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1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 기초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모든 </a:t>
            </a:r>
            <a:r>
              <a:rPr lang="en-US" altLang="ko-KR" dirty="0"/>
              <a:t>HTML </a:t>
            </a:r>
            <a:r>
              <a:rPr lang="ko-KR" altLang="en-US" dirty="0"/>
              <a:t>태그에는 </a:t>
            </a:r>
            <a:r>
              <a:rPr lang="en-US" altLang="ko-KR" dirty="0"/>
              <a:t>style </a:t>
            </a:r>
            <a:r>
              <a:rPr lang="ko-KR" altLang="en-US" dirty="0"/>
              <a:t>이라는 꾸미기 속성이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img</a:t>
            </a:r>
            <a:r>
              <a:rPr lang="ko-KR" altLang="en-US" dirty="0"/>
              <a:t>태그에 </a:t>
            </a:r>
            <a:r>
              <a:rPr lang="en-US" altLang="ko-KR" dirty="0"/>
              <a:t>style=“” </a:t>
            </a:r>
            <a:r>
              <a:rPr lang="ko-KR" altLang="en-US" dirty="0"/>
              <a:t>속성을 추가하여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width:150px; height:150px;</a:t>
            </a:r>
          </a:p>
          <a:p>
            <a:pPr marL="0" indent="0">
              <a:buNone/>
            </a:pPr>
            <a:r>
              <a:rPr lang="ko-KR" altLang="en-US" dirty="0"/>
              <a:t>을 입력해서 크기를 조정보자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제목 태그에 </a:t>
            </a:r>
            <a:r>
              <a:rPr lang="en-US" altLang="ko-KR" dirty="0"/>
              <a:t>style=“” </a:t>
            </a:r>
            <a:r>
              <a:rPr lang="ko-KR" altLang="en-US" dirty="0"/>
              <a:t>속성을 추가하여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font-size: 28px; </a:t>
            </a:r>
            <a:r>
              <a:rPr lang="ko-KR" altLang="en-US" dirty="0"/>
              <a:t>를 입력해서 글자크기를 조정해보자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font-family: ‘</a:t>
            </a:r>
            <a:r>
              <a:rPr lang="ko-KR" altLang="en-US" dirty="0"/>
              <a:t>궁서체</a:t>
            </a:r>
            <a:r>
              <a:rPr lang="en-US" altLang="ko-KR" dirty="0"/>
              <a:t>’ </a:t>
            </a:r>
            <a:r>
              <a:rPr lang="ko-KR" altLang="en-US" dirty="0"/>
              <a:t>를 입력해서 폰트종류를 바꿔보자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color: purple; </a:t>
            </a:r>
            <a:r>
              <a:rPr lang="ko-KR" altLang="en-US" dirty="0"/>
              <a:t>을 입력해서 글자색을 바꿔보자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letter-spacing: 1px; </a:t>
            </a:r>
            <a:r>
              <a:rPr lang="ko-KR" altLang="en-US" dirty="0"/>
              <a:t>을 입력해서 자간</a:t>
            </a:r>
            <a:r>
              <a:rPr lang="en-US" altLang="ko-KR" dirty="0"/>
              <a:t>(</a:t>
            </a:r>
            <a:r>
              <a:rPr lang="ko-KR" altLang="en-US" dirty="0"/>
              <a:t>글자간격</a:t>
            </a:r>
            <a:r>
              <a:rPr lang="en-US" altLang="ko-KR" dirty="0"/>
              <a:t>)</a:t>
            </a:r>
            <a:r>
              <a:rPr lang="ko-KR" altLang="en-US" dirty="0"/>
              <a:t>을 조정해보자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655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HTML</a:t>
            </a:r>
            <a:r>
              <a:rPr lang="ko-KR" altLang="en-US" dirty="0"/>
              <a:t> 기초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본문 태그에 일부 글자만 </a:t>
            </a:r>
            <a:r>
              <a:rPr lang="en-US" altLang="ko-KR" dirty="0"/>
              <a:t>&lt;span&gt;&lt;/span&gt; </a:t>
            </a:r>
            <a:r>
              <a:rPr lang="ko-KR" altLang="en-US" dirty="0"/>
              <a:t>태그로 감싸서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&lt;span&gt; </a:t>
            </a:r>
            <a:r>
              <a:rPr lang="ko-KR" altLang="en-US" dirty="0"/>
              <a:t>태그에 </a:t>
            </a:r>
            <a:r>
              <a:rPr lang="en-US" altLang="ko-KR" dirty="0"/>
              <a:t>style=“” </a:t>
            </a:r>
            <a:r>
              <a:rPr lang="ko-KR" altLang="en-US" dirty="0"/>
              <a:t>속성을 주면 감싼 글자만 속성이 적용된다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&lt;span&gt;&lt;/span&gt; : </a:t>
            </a:r>
            <a:r>
              <a:rPr lang="ko-KR" altLang="en-US" dirty="0"/>
              <a:t>글자에 속성을 지정하기 위한 역할이 없는 태그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&lt;p&gt;&lt;span style=“”&gt;</a:t>
            </a:r>
            <a:r>
              <a:rPr lang="ko-KR" altLang="en-US" dirty="0"/>
              <a:t>안녕</a:t>
            </a:r>
            <a:r>
              <a:rPr lang="en-US" altLang="ko-KR" dirty="0"/>
              <a:t>&lt;span&gt;</a:t>
            </a:r>
            <a:r>
              <a:rPr lang="ko-KR" altLang="en-US" dirty="0"/>
              <a:t> 하세요</a:t>
            </a:r>
            <a:r>
              <a:rPr lang="en-US" altLang="ko-KR" dirty="0"/>
              <a:t>&lt;p&gt;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font-weight: 900; </a:t>
            </a:r>
            <a:r>
              <a:rPr lang="ko-KR" altLang="en-US" dirty="0"/>
              <a:t>을 주면 굵은 글씨로 바뀐다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9441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89A21-4B30-13EE-0470-E2E68D97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C5C2B-BD07-E222-1A46-C786E01D9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 기초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303D81-7C1B-AF65-6363-E94B881C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1129064"/>
            <a:ext cx="1164117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2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5479B-D804-BA96-2CCB-B0C6A5B37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30BD6-AFEF-CB9A-994F-02FE164DC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 기초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&lt;input&gt;</a:t>
            </a:r>
          </a:p>
          <a:p>
            <a:pPr marL="0" indent="0">
              <a:buNone/>
            </a:pPr>
            <a:r>
              <a:rPr lang="ko-KR" altLang="en-US" dirty="0">
                <a:latin typeface="+mn-ea"/>
              </a:rPr>
              <a:t>각종 타입들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47C66D-EE04-3FAC-F09E-5454E644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343" y="916746"/>
            <a:ext cx="4464548" cy="5398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8527D5-0967-6B16-F509-79E2A0392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577" y="916746"/>
            <a:ext cx="1902457" cy="53988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8EB71F-C149-6D78-8AA3-416459EBA5A7}"/>
              </a:ext>
            </a:extLst>
          </p:cNvPr>
          <p:cNvSpPr txBox="1"/>
          <p:nvPr/>
        </p:nvSpPr>
        <p:spPr>
          <a:xfrm>
            <a:off x="5038928" y="6429983"/>
            <a:ext cx="124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0CD2B-E5F9-E107-1150-88719443F006}"/>
              </a:ext>
            </a:extLst>
          </p:cNvPr>
          <p:cNvSpPr txBox="1"/>
          <p:nvPr/>
        </p:nvSpPr>
        <p:spPr>
          <a:xfrm>
            <a:off x="8968903" y="6409681"/>
            <a:ext cx="124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34289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A448E-CB2F-2041-8077-81D8FBF9F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35585"/>
          </a:xfrm>
        </p:spPr>
        <p:txBody>
          <a:bodyPr anchor="ctr"/>
          <a:lstStyle/>
          <a:p>
            <a:r>
              <a:rPr lang="en-US" altLang="ko-KR" dirty="0"/>
              <a:t>1. </a:t>
            </a:r>
            <a:r>
              <a:rPr lang="ko-KR" altLang="en-US" dirty="0"/>
              <a:t>개발환경 셋팅</a:t>
            </a:r>
          </a:p>
        </p:txBody>
      </p:sp>
    </p:spTree>
    <p:extLst>
      <p:ext uri="{BB962C8B-B14F-4D97-AF65-F5344CB8AC3E}">
        <p14:creationId xmlns:p14="http://schemas.microsoft.com/office/powerpoint/2010/main" val="1403076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53EF-DBDE-918C-586E-630493F53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E44E2-195C-DAB3-E7FA-96F862BD6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 기초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&lt;table&gt;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FBD301-13D7-76D6-7221-F2E066F3B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68" y="1551359"/>
            <a:ext cx="3689359" cy="487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46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63796-6C44-7783-8F57-63B365540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65837B-CC23-660B-48C6-AE2D61AA1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 기초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&lt;video&gt;</a:t>
            </a: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 err="1">
                <a:latin typeface="+mn-ea"/>
              </a:rPr>
              <a:t>src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controls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autoplay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muted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loop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width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height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D40BB1-6A92-3281-D979-FEB7E0FE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73" y="2802854"/>
            <a:ext cx="6611273" cy="885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A55B2-ABF0-EC40-F7C8-8A4EB2CCE127}"/>
              </a:ext>
            </a:extLst>
          </p:cNvPr>
          <p:cNvSpPr txBox="1"/>
          <p:nvPr/>
        </p:nvSpPr>
        <p:spPr>
          <a:xfrm>
            <a:off x="3743673" y="4748217"/>
            <a:ext cx="693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유튜브 </a:t>
            </a:r>
            <a:r>
              <a:rPr lang="en-US" altLang="ko-KR" dirty="0"/>
              <a:t>-&gt; </a:t>
            </a:r>
            <a:r>
              <a:rPr lang="ko-KR" altLang="en-US" dirty="0"/>
              <a:t>공유 </a:t>
            </a:r>
            <a:r>
              <a:rPr lang="en-US" altLang="ko-KR" dirty="0"/>
              <a:t>-&gt; HTML </a:t>
            </a:r>
            <a:r>
              <a:rPr lang="ko-KR" altLang="en-US" dirty="0"/>
              <a:t>태그 클릭</a:t>
            </a:r>
            <a:r>
              <a:rPr lang="en-US" altLang="ko-KR" dirty="0"/>
              <a:t>(embed)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복사하기</a:t>
            </a:r>
            <a:r>
              <a:rPr lang="en-US" altLang="ko-KR" dirty="0"/>
              <a:t>(Copy)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31008D-0555-7155-EC8F-0C8458412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731" y="5510029"/>
            <a:ext cx="8869013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49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A448E-CB2F-2041-8077-81D8FBF9F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35585"/>
          </a:xfrm>
        </p:spPr>
        <p:txBody>
          <a:bodyPr anchor="ctr"/>
          <a:lstStyle/>
          <a:p>
            <a:r>
              <a:rPr lang="en-US" altLang="ko-KR"/>
              <a:t>3. </a:t>
            </a:r>
            <a:r>
              <a:rPr lang="en-US" altLang="ko-KR" dirty="0"/>
              <a:t>CSS </a:t>
            </a:r>
            <a:r>
              <a:rPr lang="ko-KR" altLang="en-US" dirty="0"/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4172883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7C4F0-B938-1E56-F012-48F03C4F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AAA6B0-9544-4536-FBB7-68467D721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3. CSS </a:t>
            </a:r>
            <a:r>
              <a:rPr lang="ko-KR" altLang="en-US" dirty="0">
                <a:latin typeface="+mn-ea"/>
              </a:rPr>
              <a:t>기초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html</a:t>
            </a:r>
            <a:r>
              <a:rPr lang="ko-KR" altLang="en-US" sz="2800" dirty="0">
                <a:latin typeface="+mn-ea"/>
              </a:rPr>
              <a:t>은 </a:t>
            </a:r>
            <a:r>
              <a:rPr lang="en-US" altLang="ko-KR" sz="2800" dirty="0">
                <a:latin typeface="+mn-ea"/>
              </a:rPr>
              <a:t>style </a:t>
            </a:r>
            <a:r>
              <a:rPr lang="ko-KR" altLang="en-US" sz="2800" dirty="0">
                <a:latin typeface="+mn-ea"/>
              </a:rPr>
              <a:t>속성으로 꾸며줄 수 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ko-KR" altLang="en-US" sz="2800" dirty="0">
                <a:latin typeface="+mn-ea"/>
              </a:rPr>
              <a:t>대부분의 태그는 </a:t>
            </a:r>
            <a:r>
              <a:rPr lang="en-US" altLang="ko-KR" sz="2800" dirty="0">
                <a:latin typeface="+mn-ea"/>
              </a:rPr>
              <a:t>style </a:t>
            </a:r>
            <a:r>
              <a:rPr lang="ko-KR" altLang="en-US" sz="2800" dirty="0">
                <a:latin typeface="+mn-ea"/>
              </a:rPr>
              <a:t>속성을 갖고 있다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style </a:t>
            </a:r>
            <a:r>
              <a:rPr lang="ko-KR" altLang="en-US" sz="2800" dirty="0">
                <a:latin typeface="+mn-ea"/>
              </a:rPr>
              <a:t>을 변경하는 방법은 세가지로 다음과 같다</a:t>
            </a:r>
            <a:r>
              <a:rPr lang="en-US" altLang="ko-KR" sz="2800" dirty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태그의 </a:t>
            </a:r>
            <a:r>
              <a:rPr lang="en-US" altLang="ko-KR" sz="2800" dirty="0">
                <a:latin typeface="+mn-ea"/>
              </a:rPr>
              <a:t>style </a:t>
            </a:r>
            <a:r>
              <a:rPr lang="ko-KR" altLang="en-US" sz="2800" dirty="0">
                <a:latin typeface="+mn-ea"/>
              </a:rPr>
              <a:t>속성을 사용</a:t>
            </a:r>
            <a:endParaRPr lang="en-US" altLang="ko-KR" sz="2800" dirty="0"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style</a:t>
            </a:r>
            <a:r>
              <a:rPr lang="ko-KR" altLang="en-US" sz="2800" dirty="0">
                <a:latin typeface="+mn-ea"/>
              </a:rPr>
              <a:t>태그와 선택자를 사용</a:t>
            </a:r>
            <a:endParaRPr lang="en-US" altLang="ko-KR" sz="2800" dirty="0">
              <a:latin typeface="+mn-ea"/>
            </a:endParaRPr>
          </a:p>
          <a:p>
            <a:r>
              <a:rPr lang="en-US" altLang="ko-KR" sz="2800" dirty="0" err="1">
                <a:latin typeface="+mn-ea"/>
              </a:rPr>
              <a:t>css</a:t>
            </a:r>
            <a:r>
              <a:rPr lang="ko-KR" altLang="en-US" sz="2800" dirty="0">
                <a:latin typeface="+mn-ea"/>
              </a:rPr>
              <a:t>파일과 선택자를 사용 </a:t>
            </a:r>
            <a:r>
              <a:rPr lang="en-US" altLang="ko-KR" sz="2800" dirty="0">
                <a:latin typeface="+mn-ea"/>
              </a:rPr>
              <a:t>(cascading style sheet)</a:t>
            </a:r>
          </a:p>
        </p:txBody>
      </p:sp>
    </p:spTree>
    <p:extLst>
      <p:ext uri="{BB962C8B-B14F-4D97-AF65-F5344CB8AC3E}">
        <p14:creationId xmlns:p14="http://schemas.microsoft.com/office/powerpoint/2010/main" val="86442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759D5-2698-0489-6D51-8354CAAA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8ED21-BB3E-71B5-6F9B-6C7FDDA14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4696"/>
            <a:ext cx="10899531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CSS </a:t>
            </a:r>
            <a:r>
              <a:rPr lang="ko-KR" altLang="en-US" dirty="0"/>
              <a:t>기초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. </a:t>
            </a:r>
            <a:r>
              <a:rPr lang="ko-KR" altLang="en-US" dirty="0"/>
              <a:t>으로 </a:t>
            </a:r>
            <a:r>
              <a:rPr lang="en-US" altLang="ko-KR" dirty="0"/>
              <a:t>class</a:t>
            </a:r>
            <a:r>
              <a:rPr lang="ko-KR" altLang="en-US" dirty="0" err="1"/>
              <a:t>셀렉터를</a:t>
            </a:r>
            <a:r>
              <a:rPr lang="ko-KR" altLang="en-US" dirty="0"/>
              <a:t> 넣을 수 있다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으로 </a:t>
            </a:r>
            <a:r>
              <a:rPr lang="en-US" altLang="ko-KR" dirty="0"/>
              <a:t>ID</a:t>
            </a:r>
            <a:r>
              <a:rPr lang="ko-KR" altLang="en-US" dirty="0" err="1"/>
              <a:t>셀렉터를</a:t>
            </a:r>
            <a:r>
              <a:rPr lang="ko-KR" altLang="en-US" dirty="0"/>
              <a:t> 넣을 수 있다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ID</a:t>
            </a:r>
            <a:r>
              <a:rPr lang="ko-KR" altLang="en-US" dirty="0" err="1"/>
              <a:t>셀렉터의</a:t>
            </a:r>
            <a:r>
              <a:rPr lang="ko-KR" altLang="en-US" dirty="0"/>
              <a:t> 이름은 중복되지 </a:t>
            </a:r>
            <a:r>
              <a:rPr lang="ko-KR" altLang="en-US" dirty="0" err="1"/>
              <a:t>않아야하고</a:t>
            </a:r>
            <a:r>
              <a:rPr lang="ko-KR" altLang="en-US" dirty="0"/>
              <a:t> 우선순위가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tag</a:t>
            </a:r>
            <a:r>
              <a:rPr lang="ko-KR" altLang="en-US" dirty="0" err="1"/>
              <a:t>셀렉터</a:t>
            </a:r>
            <a:r>
              <a:rPr lang="en-US" altLang="ko-KR" dirty="0"/>
              <a:t>(1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class</a:t>
            </a:r>
            <a:r>
              <a:rPr lang="ko-KR" altLang="en-US" dirty="0" err="1"/>
              <a:t>셀렉터</a:t>
            </a:r>
            <a:r>
              <a:rPr lang="en-US" altLang="ko-KR" dirty="0"/>
              <a:t>(10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ID</a:t>
            </a:r>
            <a:r>
              <a:rPr lang="ko-KR" altLang="en-US" dirty="0" err="1"/>
              <a:t>셀렉터</a:t>
            </a:r>
            <a:r>
              <a:rPr lang="en-US" altLang="ko-KR" dirty="0"/>
              <a:t>(100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style </a:t>
            </a:r>
            <a:r>
              <a:rPr lang="ko-KR" altLang="en-US" dirty="0"/>
              <a:t>인라인 </a:t>
            </a:r>
            <a:r>
              <a:rPr lang="en-US" altLang="ko-KR" dirty="0"/>
              <a:t>(1000</a:t>
            </a:r>
            <a:r>
              <a:rPr lang="ko-KR" altLang="en-US" dirty="0"/>
              <a:t>점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059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D0106-3D3A-F937-E51B-ADEFC34E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1804A-3C90-29A7-6A7C-94B6A5E0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3. CSS </a:t>
            </a:r>
            <a:r>
              <a:rPr lang="ko-KR" altLang="en-US" dirty="0">
                <a:latin typeface="+mn-ea"/>
              </a:rPr>
              <a:t>기초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div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width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height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color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background</a:t>
            </a: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&gt;&gt; </a:t>
            </a:r>
            <a:r>
              <a:rPr lang="ko-KR" altLang="en-US" sz="2800" dirty="0">
                <a:latin typeface="+mn-ea"/>
              </a:rPr>
              <a:t>태그와 속성들을 활용하여 상자 안에 상자를 만들어보자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0AE774-A54D-86E0-7A66-5A0ECC48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158" y="1499451"/>
            <a:ext cx="6316424" cy="34927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7584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CB345-5E8D-2C85-E5F4-BCDA82A27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A5ECEC-CD0D-F8B2-C6E4-39091D40A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3. CSS </a:t>
            </a:r>
            <a:r>
              <a:rPr lang="ko-KR" altLang="en-US" dirty="0">
                <a:latin typeface="+mn-ea"/>
              </a:rPr>
              <a:t>기초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border : </a:t>
            </a:r>
            <a:r>
              <a:rPr lang="ko-KR" altLang="en-US" sz="2800" dirty="0">
                <a:latin typeface="+mn-ea"/>
              </a:rPr>
              <a:t>크기 스타일 색깔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border-radius : </a:t>
            </a:r>
            <a:r>
              <a:rPr lang="ko-KR" altLang="en-US" sz="2800" dirty="0">
                <a:latin typeface="+mn-ea"/>
              </a:rPr>
              <a:t>모서리 둥글게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ko-KR" altLang="en-US" sz="2800" dirty="0">
                <a:latin typeface="+mn-ea"/>
              </a:rPr>
              <a:t>스타일</a:t>
            </a:r>
            <a:r>
              <a:rPr lang="en-US" altLang="ko-KR" sz="2800" dirty="0">
                <a:latin typeface="+mn-ea"/>
              </a:rPr>
              <a:t> : solid, dashed, dotted, double, …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&gt;&gt; </a:t>
            </a:r>
            <a:r>
              <a:rPr lang="ko-KR" altLang="en-US" sz="2800" dirty="0">
                <a:latin typeface="+mn-ea"/>
              </a:rPr>
              <a:t>아래 상자를 만들어보자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54029-EE3C-D8E3-C49C-6939DFC19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28" y="4140544"/>
            <a:ext cx="7553987" cy="25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0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D4F5F-A381-4F12-95E9-24016403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F8576-C118-EDDB-F316-1E69F75C6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4813570" cy="6543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3. CSS </a:t>
            </a:r>
            <a:r>
              <a:rPr lang="ko-KR" altLang="en-US" dirty="0">
                <a:latin typeface="+mn-ea"/>
              </a:rPr>
              <a:t>기초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ko-KR" altLang="en-US" sz="2800" dirty="0">
                <a:latin typeface="+mn-ea"/>
              </a:rPr>
              <a:t>외부여백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margin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margin-top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margin-bottom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margin-left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margin-right</a:t>
            </a: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body{ margin:0; }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*{margin:0; padding:0;}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9A36171-607B-AD7A-5236-8E62A1E4950C}"/>
              </a:ext>
            </a:extLst>
          </p:cNvPr>
          <p:cNvSpPr txBox="1">
            <a:spLocks/>
          </p:cNvSpPr>
          <p:nvPr/>
        </p:nvSpPr>
        <p:spPr>
          <a:xfrm>
            <a:off x="6441332" y="314695"/>
            <a:ext cx="4813570" cy="65433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itchFamily="18" charset="2"/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Font typeface="Wingdings 3" pitchFamily="18" charset="2"/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Font typeface="Wingdings 3" pitchFamily="18" charset="2"/>
              <a:buNone/>
            </a:pPr>
            <a:r>
              <a:rPr lang="ko-KR" altLang="en-US" sz="2800" dirty="0">
                <a:latin typeface="+mn-ea"/>
              </a:rPr>
              <a:t>내부여백</a:t>
            </a:r>
            <a:endParaRPr lang="en-US" altLang="ko-KR" sz="2800" dirty="0">
              <a:latin typeface="+mn-ea"/>
            </a:endParaRPr>
          </a:p>
          <a:p>
            <a:pPr marL="0" indent="0">
              <a:buFont typeface="Wingdings 3" pitchFamily="18" charset="2"/>
              <a:buNone/>
            </a:pPr>
            <a:r>
              <a:rPr lang="en-US" altLang="ko-KR" sz="2800" dirty="0">
                <a:latin typeface="+mn-ea"/>
              </a:rPr>
              <a:t>padding</a:t>
            </a:r>
          </a:p>
          <a:p>
            <a:pPr marL="0" indent="0">
              <a:buFont typeface="Wingdings 3" pitchFamily="18" charset="2"/>
              <a:buNone/>
            </a:pPr>
            <a:r>
              <a:rPr lang="en-US" altLang="ko-KR" sz="2800" dirty="0">
                <a:latin typeface="+mn-ea"/>
              </a:rPr>
              <a:t>padding-top</a:t>
            </a:r>
          </a:p>
          <a:p>
            <a:pPr marL="0" indent="0">
              <a:buFont typeface="Wingdings 3" pitchFamily="18" charset="2"/>
              <a:buNone/>
            </a:pPr>
            <a:r>
              <a:rPr lang="en-US" altLang="ko-KR" sz="2800" dirty="0">
                <a:latin typeface="+mn-ea"/>
              </a:rPr>
              <a:t>padding-bottom</a:t>
            </a:r>
          </a:p>
          <a:p>
            <a:pPr marL="0" indent="0">
              <a:buFont typeface="Wingdings 3" pitchFamily="18" charset="2"/>
              <a:buNone/>
            </a:pPr>
            <a:r>
              <a:rPr lang="en-US" altLang="ko-KR" sz="2800" dirty="0">
                <a:latin typeface="+mn-ea"/>
              </a:rPr>
              <a:t>padding-left</a:t>
            </a:r>
          </a:p>
          <a:p>
            <a:pPr marL="0" indent="0">
              <a:buFont typeface="Wingdings 3" pitchFamily="18" charset="2"/>
              <a:buNone/>
            </a:pPr>
            <a:r>
              <a:rPr lang="en-US" altLang="ko-KR" sz="2800" dirty="0">
                <a:latin typeface="+mn-ea"/>
              </a:rPr>
              <a:t>padding-right</a:t>
            </a:r>
          </a:p>
          <a:p>
            <a:pPr marL="0" indent="0">
              <a:buFont typeface="Wingdings 3" pitchFamily="18" charset="2"/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strike="sngStrike" dirty="0">
                <a:latin typeface="+mn-ea"/>
              </a:rPr>
              <a:t>box-sizing: content-box;</a:t>
            </a:r>
          </a:p>
          <a:p>
            <a:pPr marL="0" indent="0">
              <a:buFont typeface="Wingdings 3" pitchFamily="18" charset="2"/>
              <a:buNone/>
            </a:pPr>
            <a:r>
              <a:rPr lang="en-US" altLang="ko-KR" sz="2800" dirty="0">
                <a:latin typeface="+mn-ea"/>
              </a:rPr>
              <a:t>box-sizing: </a:t>
            </a:r>
            <a:r>
              <a:rPr lang="en-US" altLang="ko-KR" sz="2800" b="1" dirty="0">
                <a:latin typeface="+mn-ea"/>
              </a:rPr>
              <a:t>border-box</a:t>
            </a:r>
            <a:r>
              <a:rPr lang="en-US" altLang="ko-KR" sz="2800" dirty="0">
                <a:latin typeface="+mn-ea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56351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61162-E2FA-AEC8-2145-C09491ED3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DB6592-7F3A-A401-0FCA-001242435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83" y="314696"/>
            <a:ext cx="11371633" cy="6543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3. CSS </a:t>
            </a:r>
            <a:r>
              <a:rPr lang="ko-KR" altLang="en-US" dirty="0">
                <a:latin typeface="+mn-ea"/>
              </a:rPr>
              <a:t>기초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b="1" dirty="0">
                <a:latin typeface="+mn-ea"/>
              </a:rPr>
              <a:t>display</a:t>
            </a: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block : </a:t>
            </a:r>
            <a:r>
              <a:rPr lang="ko-KR" altLang="en-US" sz="2000" dirty="0" err="1">
                <a:latin typeface="+mn-ea"/>
              </a:rPr>
              <a:t>한줄</a:t>
            </a:r>
            <a:r>
              <a:rPr lang="ko-KR" altLang="en-US" sz="2000" dirty="0">
                <a:latin typeface="+mn-ea"/>
              </a:rPr>
              <a:t> 전체 사용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새로운 줄에서 시작하고 끝난다</a:t>
            </a:r>
            <a:r>
              <a:rPr lang="en-US" altLang="ko-KR" sz="2000" dirty="0">
                <a:latin typeface="+mn-ea"/>
              </a:rPr>
              <a:t> [h1, div, p, </a:t>
            </a:r>
            <a:r>
              <a:rPr lang="en-US" altLang="ko-KR" sz="2000" dirty="0" err="1">
                <a:latin typeface="+mn-ea"/>
              </a:rPr>
              <a:t>hr</a:t>
            </a:r>
            <a:r>
              <a:rPr lang="en-US" altLang="ko-KR" sz="2000" dirty="0">
                <a:latin typeface="+mn-ea"/>
              </a:rPr>
              <a:t>]</a:t>
            </a:r>
          </a:p>
          <a:p>
            <a:r>
              <a:rPr lang="en-US" altLang="ko-KR" sz="2000" dirty="0">
                <a:latin typeface="+mn-ea"/>
              </a:rPr>
              <a:t>inline : </a:t>
            </a:r>
            <a:r>
              <a:rPr lang="ko-KR" altLang="en-US" sz="2000" dirty="0">
                <a:latin typeface="+mn-ea"/>
              </a:rPr>
              <a:t>텍스트 취급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width, height, </a:t>
            </a:r>
            <a:r>
              <a:rPr lang="ko-KR" altLang="en-US" sz="2000" dirty="0">
                <a:latin typeface="+mn-ea"/>
              </a:rPr>
              <a:t>상하 마진과 패딩이 적용되지 않음</a:t>
            </a:r>
            <a:r>
              <a:rPr lang="en-US" altLang="ko-KR" sz="2000" dirty="0">
                <a:latin typeface="+mn-ea"/>
              </a:rPr>
              <a:t> [span, a, </a:t>
            </a:r>
            <a:r>
              <a:rPr lang="en-US" altLang="ko-KR" sz="2000" dirty="0" err="1">
                <a:latin typeface="+mn-ea"/>
              </a:rPr>
              <a:t>img</a:t>
            </a:r>
            <a:r>
              <a:rPr lang="en-US" altLang="ko-KR" sz="2000" dirty="0">
                <a:latin typeface="+mn-ea"/>
              </a:rPr>
              <a:t>, input] </a:t>
            </a:r>
          </a:p>
          <a:p>
            <a:r>
              <a:rPr lang="en-US" altLang="ko-KR" sz="2000" dirty="0">
                <a:latin typeface="+mn-ea"/>
              </a:rPr>
              <a:t>inline-block : </a:t>
            </a:r>
            <a:r>
              <a:rPr lang="ko-KR" altLang="en-US" sz="2000" dirty="0">
                <a:latin typeface="+mn-ea"/>
              </a:rPr>
              <a:t>텍스트 취급 </a:t>
            </a:r>
            <a:r>
              <a:rPr lang="en-US" altLang="ko-KR" sz="2000" dirty="0">
                <a:latin typeface="+mn-ea"/>
              </a:rPr>
              <a:t>+ width, height, </a:t>
            </a:r>
            <a:r>
              <a:rPr lang="ko-KR" altLang="en-US" sz="2000" dirty="0">
                <a:latin typeface="+mn-ea"/>
              </a:rPr>
              <a:t>상하 마진과 패딩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적용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가능 </a:t>
            </a:r>
            <a:r>
              <a:rPr lang="en-US" altLang="ko-KR" sz="2000" dirty="0">
                <a:latin typeface="+mn-ea"/>
              </a:rPr>
              <a:t>[button, select]</a:t>
            </a:r>
          </a:p>
          <a:p>
            <a:r>
              <a:rPr lang="en-US" altLang="ko-KR" sz="2000" dirty="0">
                <a:latin typeface="+mn-ea"/>
              </a:rPr>
              <a:t>none : </a:t>
            </a:r>
            <a:r>
              <a:rPr lang="ko-KR" altLang="en-US" sz="2000" dirty="0">
                <a:latin typeface="+mn-ea"/>
              </a:rPr>
              <a:t>그리지 않음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flex : </a:t>
            </a:r>
            <a:r>
              <a:rPr lang="ko-KR" altLang="en-US" sz="2000" dirty="0">
                <a:latin typeface="+mn-ea"/>
              </a:rPr>
              <a:t>방향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정렬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순서를 제어할 수 있는 반응형 상자 취급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grid : 2</a:t>
            </a:r>
            <a:r>
              <a:rPr lang="ko-KR" altLang="en-US" sz="2000" dirty="0">
                <a:latin typeface="+mn-ea"/>
              </a:rPr>
              <a:t>차원 행과 열의 레이아웃 구성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display: block;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자신 </a:t>
            </a:r>
            <a:r>
              <a:rPr lang="ko-KR" altLang="en-US" sz="2000" dirty="0" err="1">
                <a:latin typeface="+mn-ea"/>
              </a:rPr>
              <a:t>수평중앙정렬</a:t>
            </a:r>
            <a:r>
              <a:rPr lang="en-US" altLang="ko-KR" sz="2000" dirty="0">
                <a:latin typeface="+mn-ea"/>
              </a:rPr>
              <a:t>) margin: 0 auto;         (</a:t>
            </a:r>
            <a:r>
              <a:rPr lang="ko-KR" altLang="en-US" sz="2000" dirty="0">
                <a:latin typeface="+mn-ea"/>
              </a:rPr>
              <a:t>내부요소 </a:t>
            </a:r>
            <a:r>
              <a:rPr lang="ko-KR" altLang="en-US" sz="2000" dirty="0" err="1">
                <a:latin typeface="+mn-ea"/>
              </a:rPr>
              <a:t>세로중앙정렬</a:t>
            </a:r>
            <a:r>
              <a:rPr lang="en-US" altLang="ko-KR" sz="2000" dirty="0">
                <a:latin typeface="+mn-ea"/>
              </a:rPr>
              <a:t>) align-content: center;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&gt; display: inline</a:t>
            </a:r>
          </a:p>
          <a:p>
            <a:pPr marL="0" indent="0">
              <a:buNone/>
            </a:pP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자신 </a:t>
            </a:r>
            <a:r>
              <a:rPr lang="ko-KR" altLang="en-US" sz="2000" dirty="0" err="1">
                <a:latin typeface="+mn-ea"/>
              </a:rPr>
              <a:t>수평중앙정렬</a:t>
            </a:r>
            <a:r>
              <a:rPr lang="en-US" altLang="ko-KR" sz="2000" dirty="0">
                <a:latin typeface="+mn-ea"/>
              </a:rPr>
              <a:t>) text-align: center;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E27636-108C-4E6A-29BC-099B95DE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02" y="3939702"/>
            <a:ext cx="2123440" cy="180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08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A55F-17FB-138B-5307-2D0091BB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23BA3-035C-DACB-A16A-EC5777478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83" y="314696"/>
            <a:ext cx="11371633" cy="6543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3. CSS </a:t>
            </a:r>
            <a:r>
              <a:rPr lang="ko-KR" altLang="en-US" dirty="0">
                <a:latin typeface="+mn-ea"/>
              </a:rPr>
              <a:t>기초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border-radius : </a:t>
            </a:r>
            <a:r>
              <a:rPr lang="ko-KR" altLang="en-US" sz="2800" dirty="0">
                <a:latin typeface="+mn-ea"/>
              </a:rPr>
              <a:t>모서리를 둥글게 </a:t>
            </a:r>
            <a:r>
              <a:rPr lang="en-US" altLang="ko-KR" sz="2800" dirty="0">
                <a:latin typeface="+mn-ea"/>
              </a:rPr>
              <a:t>(</a:t>
            </a:r>
            <a:r>
              <a:rPr lang="ko-KR" altLang="en-US" sz="2800" dirty="0">
                <a:latin typeface="+mn-ea"/>
              </a:rPr>
              <a:t>최대 </a:t>
            </a:r>
            <a:r>
              <a:rPr lang="en-US" altLang="ko-KR" sz="2800" dirty="0">
                <a:latin typeface="+mn-ea"/>
              </a:rPr>
              <a:t>50%)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border-top-left-radius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border-top-right-radius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border-bottom-left-radius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border-bottom-right-radius</a:t>
            </a: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63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0502A5-384B-2CF1-03D6-4AE6BB01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859"/>
            <a:ext cx="12192000" cy="4053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86" y="497866"/>
            <a:ext cx="10515600" cy="5862267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1. Visual Studio Code </a:t>
            </a:r>
            <a:r>
              <a:rPr lang="ko-KR" altLang="en-US" dirty="0">
                <a:latin typeface="+mn-ea"/>
              </a:rPr>
              <a:t>설치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085EEF-98EB-476F-42D8-351523BE4348}"/>
              </a:ext>
            </a:extLst>
          </p:cNvPr>
          <p:cNvSpPr/>
          <p:nvPr/>
        </p:nvSpPr>
        <p:spPr>
          <a:xfrm>
            <a:off x="5156462" y="5083113"/>
            <a:ext cx="1995851" cy="52845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7ACD84F-9DA5-795B-3EF5-25F61D78B661}"/>
              </a:ext>
            </a:extLst>
          </p:cNvPr>
          <p:cNvSpPr/>
          <p:nvPr/>
        </p:nvSpPr>
        <p:spPr>
          <a:xfrm>
            <a:off x="4610100" y="5213459"/>
            <a:ext cx="518081" cy="26776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65791-F82B-838D-2EF2-45770A11ED8E}"/>
              </a:ext>
            </a:extLst>
          </p:cNvPr>
          <p:cNvSpPr txBox="1"/>
          <p:nvPr/>
        </p:nvSpPr>
        <p:spPr>
          <a:xfrm>
            <a:off x="1300899" y="1096796"/>
            <a:ext cx="6344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google.com </a:t>
            </a:r>
            <a:r>
              <a:rPr lang="ko-KR" altLang="en-US" dirty="0">
                <a:latin typeface="+mn-ea"/>
              </a:rPr>
              <a:t>접속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latin typeface="+mn-ea"/>
              </a:rPr>
              <a:t>vscode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Visual Studio Code </a:t>
            </a:r>
            <a:r>
              <a:rPr lang="ko-KR" altLang="en-US" dirty="0">
                <a:latin typeface="+mn-ea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424793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73F2A-BBDB-03CC-9389-A1CD6E823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5C1B6-55CF-A30C-02EB-88639B9C0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83" y="314696"/>
            <a:ext cx="11371633" cy="6543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3. CSS </a:t>
            </a:r>
            <a:r>
              <a:rPr lang="ko-KR" altLang="en-US" dirty="0">
                <a:latin typeface="+mn-ea"/>
              </a:rPr>
              <a:t>기초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ko-KR" altLang="en-US" sz="2800" dirty="0">
                <a:latin typeface="+mn-ea"/>
              </a:rPr>
              <a:t>글자 속성</a:t>
            </a: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text-align : left, center, right, justify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text-decoration : underline, overline, line-through, none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font-size : 1rem(html</a:t>
            </a:r>
            <a:r>
              <a:rPr lang="ko-KR" altLang="en-US" sz="2800" dirty="0">
                <a:latin typeface="+mn-ea"/>
              </a:rPr>
              <a:t>태그의 폰트</a:t>
            </a:r>
            <a:r>
              <a:rPr lang="en-US" altLang="ko-KR" sz="2800" dirty="0">
                <a:latin typeface="+mn-ea"/>
              </a:rPr>
              <a:t>); 12pt(0.35mm); 16px(0.26mm);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font-family : </a:t>
            </a:r>
            <a:r>
              <a:rPr lang="en-US" altLang="ko-KR" sz="2800" dirty="0" err="1">
                <a:latin typeface="+mn-ea"/>
              </a:rPr>
              <a:t>gulim</a:t>
            </a:r>
            <a:r>
              <a:rPr lang="en-US" altLang="ko-KR" sz="2800" dirty="0">
                <a:latin typeface="+mn-ea"/>
              </a:rPr>
              <a:t>;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font-weight : bolder;</a:t>
            </a: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fonts.google.com</a:t>
            </a:r>
          </a:p>
          <a:p>
            <a:pPr marL="0" indent="0">
              <a:buNone/>
            </a:pPr>
            <a:r>
              <a:rPr lang="en-US" altLang="ko-KR" sz="2800" dirty="0">
                <a:latin typeface="+mn-ea"/>
              </a:rPr>
              <a:t>a{ text-decoration: none;}</a:t>
            </a: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  <a:p>
            <a:pPr marL="0" indent="0">
              <a:buNone/>
            </a:pPr>
            <a:endParaRPr lang="en-US" altLang="ko-KR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9546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9B71-BC89-BB7C-A93B-0F091655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51E6F-5AEC-45F5-9A1A-8803BF41E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35585"/>
          </a:xfrm>
        </p:spPr>
        <p:txBody>
          <a:bodyPr anchor="ctr"/>
          <a:lstStyle/>
          <a:p>
            <a:r>
              <a:rPr lang="en-US" altLang="ko-KR" dirty="0"/>
              <a:t>4. HTML/CSS </a:t>
            </a:r>
            <a:r>
              <a:rPr lang="ko-KR" altLang="en-US" dirty="0"/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83777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2D6B9-F5C5-86E2-CA2F-A777B3F9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37DFD5-7F5F-52B5-FECC-815642A04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3. HTML/CSS </a:t>
            </a:r>
            <a:r>
              <a:rPr lang="ko-KR" altLang="en-US" dirty="0"/>
              <a:t>기본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&lt;div&gt;&lt;/div&gt; : </a:t>
            </a:r>
            <a:r>
              <a:rPr lang="ko-KR" altLang="en-US" dirty="0"/>
              <a:t>구간을 나누는 네모 상자를 만든다</a:t>
            </a:r>
            <a:r>
              <a:rPr lang="en-US" altLang="ko-KR" dirty="0"/>
              <a:t>. </a:t>
            </a:r>
            <a:r>
              <a:rPr lang="ko-KR" altLang="en-US" dirty="0"/>
              <a:t>기본높이 </a:t>
            </a:r>
            <a:r>
              <a:rPr lang="en-US" altLang="ko-KR" dirty="0"/>
              <a:t>0;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&lt;div class=“box”&gt;</a:t>
            </a:r>
            <a:r>
              <a:rPr lang="ko-KR" altLang="en-US" dirty="0"/>
              <a:t>안녕</a:t>
            </a:r>
            <a:r>
              <a:rPr lang="en-US" altLang="ko-KR" dirty="0"/>
              <a:t>&lt;/div&gt;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.box{</a:t>
            </a:r>
          </a:p>
          <a:p>
            <a:pPr marL="0" indent="0">
              <a:buNone/>
            </a:pPr>
            <a:r>
              <a:rPr lang="en-US" altLang="ko-KR" dirty="0"/>
              <a:t>    width: 100px;              </a:t>
            </a:r>
            <a:r>
              <a:rPr lang="ko-KR" altLang="en-US" dirty="0"/>
              <a:t>가로크기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height: 80px;             </a:t>
            </a:r>
            <a:r>
              <a:rPr lang="ko-KR" altLang="en-US" dirty="0"/>
              <a:t>높이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background: aqua;       </a:t>
            </a:r>
            <a:r>
              <a:rPr lang="ko-KR" altLang="en-US" dirty="0"/>
              <a:t>배경색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margin: 30px;             </a:t>
            </a:r>
            <a:r>
              <a:rPr lang="ko-KR" altLang="en-US" dirty="0"/>
              <a:t>여백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padding: 40px;			</a:t>
            </a:r>
            <a:r>
              <a:rPr lang="ko-KR" altLang="en-US" dirty="0" err="1"/>
              <a:t>안쪽여백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border:</a:t>
            </a:r>
            <a:r>
              <a:rPr lang="ko-KR" altLang="en-US" dirty="0"/>
              <a:t> </a:t>
            </a:r>
            <a:r>
              <a:rPr lang="en-US" altLang="ko-KR" dirty="0"/>
              <a:t>4px</a:t>
            </a:r>
            <a:r>
              <a:rPr lang="ko-KR" altLang="en-US" dirty="0"/>
              <a:t> </a:t>
            </a:r>
            <a:r>
              <a:rPr lang="en-US" altLang="ko-KR" dirty="0"/>
              <a:t>solid</a:t>
            </a:r>
            <a:r>
              <a:rPr lang="ko-KR" altLang="en-US" dirty="0"/>
              <a:t> </a:t>
            </a:r>
            <a:r>
              <a:rPr lang="en-US" altLang="ko-KR" dirty="0"/>
              <a:t>black;        </a:t>
            </a:r>
            <a:r>
              <a:rPr lang="ko-KR" altLang="en-US" dirty="0"/>
              <a:t>테두리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border-radius: 15px;             </a:t>
            </a:r>
            <a:r>
              <a:rPr lang="ko-KR" altLang="en-US" dirty="0"/>
              <a:t>테두리 둥글게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font-size: 20px;                   </a:t>
            </a:r>
            <a:r>
              <a:rPr lang="ko-KR" altLang="en-US" dirty="0"/>
              <a:t>글씨크기</a:t>
            </a:r>
            <a:r>
              <a:rPr lang="en-US" altLang="ko-KR" dirty="0"/>
              <a:t> (</a:t>
            </a:r>
            <a:r>
              <a:rPr lang="ko-KR" altLang="en-US" dirty="0"/>
              <a:t>상속됨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font-family: </a:t>
            </a:r>
            <a:r>
              <a:rPr lang="en-US" altLang="ko-KR" dirty="0" err="1"/>
              <a:t>gulim</a:t>
            </a:r>
            <a:r>
              <a:rPr lang="en-US" altLang="ko-KR" dirty="0"/>
              <a:t>;               </a:t>
            </a:r>
            <a:r>
              <a:rPr lang="ko-KR" altLang="en-US" dirty="0"/>
              <a:t>글씨체</a:t>
            </a:r>
            <a:r>
              <a:rPr lang="en-US" altLang="ko-KR" dirty="0"/>
              <a:t> (</a:t>
            </a:r>
            <a:r>
              <a:rPr lang="ko-KR" altLang="en-US" dirty="0"/>
              <a:t>상속됨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0844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9C335-DF39-FBC2-F69A-38327DC5B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1C0312-20BF-F366-4710-D3FD793BD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786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HTML/CSS </a:t>
            </a:r>
            <a:r>
              <a:rPr lang="ko-KR" altLang="en-US" dirty="0"/>
              <a:t>기본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아래 화면을 만들어보자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D2C31-C96D-5B15-5CAF-2F56F185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855" y="2678019"/>
            <a:ext cx="5468017" cy="390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31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893C1-5091-B2B5-35BB-74424244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BF6F03-2F75-25DC-9B15-1927795A7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HTML/CSS </a:t>
            </a:r>
            <a:r>
              <a:rPr lang="ko-KR" altLang="en-US" dirty="0"/>
              <a:t>기본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백그라운드 이미지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background-size: cover; [</a:t>
            </a:r>
            <a:r>
              <a:rPr lang="ko-KR" altLang="en-US" dirty="0" err="1"/>
              <a:t>빈공간없이</a:t>
            </a:r>
            <a:r>
              <a:rPr lang="ko-KR" altLang="en-US" dirty="0"/>
              <a:t> 가득 채우기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en-US" altLang="ko-KR" dirty="0"/>
              <a:t>background-size: contain; [</a:t>
            </a:r>
            <a:r>
              <a:rPr lang="ko-KR" altLang="en-US" dirty="0"/>
              <a:t>이미지가 전체 나오게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r>
              <a:rPr lang="en-US" altLang="ko-KR" dirty="0"/>
              <a:t>background-attachment: fixed; [</a:t>
            </a:r>
            <a:r>
              <a:rPr lang="ko-KR" altLang="en-US" dirty="0"/>
              <a:t>스크롤해도 이미지 고정</a:t>
            </a:r>
            <a:r>
              <a:rPr lang="en-US" altLang="ko-KR" dirty="0"/>
              <a:t>]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456CC6-5898-F787-3F43-C45397C0D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39" y="3919080"/>
            <a:ext cx="7817682" cy="2740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76C31D-C4FC-ABD8-4FC9-789170D8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7255" y="4287609"/>
            <a:ext cx="2546455" cy="20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79613-FADB-3467-7923-4EA4E189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3516A-D7EE-69BD-C7BB-04FE66E1D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3. HTML/CSS </a:t>
            </a:r>
            <a:r>
              <a:rPr lang="ko-KR" altLang="en-US" dirty="0"/>
              <a:t>기본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form / input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&lt;form action=“</a:t>
            </a:r>
            <a:r>
              <a:rPr lang="ko-KR" altLang="en-US" dirty="0"/>
              <a:t>서버경로</a:t>
            </a:r>
            <a:r>
              <a:rPr lang="en-US" altLang="ko-KR" dirty="0"/>
              <a:t>” method=“</a:t>
            </a:r>
            <a:r>
              <a:rPr lang="ko-KR" altLang="en-US" dirty="0"/>
              <a:t>전송방식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    &lt;input type=“text” value=“</a:t>
            </a:r>
            <a:r>
              <a:rPr lang="ko-KR" altLang="en-US" dirty="0"/>
              <a:t>초기값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    &lt;input type=“number” placeholder=“</a:t>
            </a:r>
            <a:r>
              <a:rPr lang="ko-KR" altLang="en-US" dirty="0"/>
              <a:t>힌트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    &lt;input type=“password” name=“</a:t>
            </a:r>
            <a:r>
              <a:rPr lang="ko-KR" altLang="en-US" dirty="0" err="1"/>
              <a:t>서버로보내는값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    &lt;input type=“email”&gt;</a:t>
            </a:r>
          </a:p>
          <a:p>
            <a:pPr marL="0" indent="0">
              <a:buNone/>
            </a:pPr>
            <a:r>
              <a:rPr lang="en-US" altLang="ko-KR" dirty="0"/>
              <a:t>    &lt;input type=“date”&gt;</a:t>
            </a:r>
          </a:p>
          <a:p>
            <a:pPr marL="0" indent="0">
              <a:buNone/>
            </a:pPr>
            <a:r>
              <a:rPr lang="en-US" altLang="ko-KR" dirty="0"/>
              <a:t>    &lt;input type=“checkbox”&gt;</a:t>
            </a:r>
          </a:p>
          <a:p>
            <a:pPr marL="0" indent="0">
              <a:buNone/>
            </a:pPr>
            <a:r>
              <a:rPr lang="en-US" altLang="ko-KR" dirty="0"/>
              <a:t>    &lt;input type=“radio” name=“</a:t>
            </a:r>
            <a:r>
              <a:rPr lang="en-US" altLang="ko-KR" dirty="0" err="1"/>
              <a:t>bundle_radio</a:t>
            </a:r>
            <a:r>
              <a:rPr lang="en-US" altLang="ko-KR" dirty="0"/>
              <a:t>” id=“rad1”&gt;</a:t>
            </a:r>
          </a:p>
          <a:p>
            <a:pPr marL="0" indent="0">
              <a:buNone/>
            </a:pPr>
            <a:r>
              <a:rPr lang="en-US" altLang="ko-KR" dirty="0"/>
              <a:t>    &lt;label for=“rad1”&gt;A&lt;/label&gt;</a:t>
            </a:r>
          </a:p>
          <a:p>
            <a:pPr marL="0" indent="0">
              <a:buNone/>
            </a:pPr>
            <a:r>
              <a:rPr lang="en-US" altLang="ko-KR" dirty="0"/>
              <a:t>    &lt;input type=“radio” name=“</a:t>
            </a:r>
            <a:r>
              <a:rPr lang="en-US" altLang="ko-KR" dirty="0" err="1"/>
              <a:t>bundle_radio</a:t>
            </a:r>
            <a:r>
              <a:rPr lang="en-US" altLang="ko-KR" dirty="0"/>
              <a:t>” id=“rad2”&gt;</a:t>
            </a:r>
          </a:p>
          <a:p>
            <a:pPr marL="0" indent="0">
              <a:buNone/>
            </a:pPr>
            <a:r>
              <a:rPr lang="en-US" altLang="ko-KR" dirty="0"/>
              <a:t>    &lt;label for=“rad2”&gt;B&lt;/label&gt;</a:t>
            </a:r>
          </a:p>
          <a:p>
            <a:pPr marL="0" indent="0">
              <a:buNone/>
            </a:pPr>
            <a:r>
              <a:rPr lang="en-US" altLang="ko-KR" dirty="0"/>
              <a:t>    &lt;input type=“submit” value=“</a:t>
            </a:r>
            <a:r>
              <a:rPr lang="ko-KR" altLang="en-US" dirty="0"/>
              <a:t>전송하기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591352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B4EA8-BF6D-04B6-DD65-80EFE274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6062FC-AFB9-02F1-7FAF-F4D13F7EF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3. HTML/CSS </a:t>
            </a:r>
            <a:r>
              <a:rPr lang="ko-KR" altLang="en-US" dirty="0"/>
              <a:t>기본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form / input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&lt;form action=“</a:t>
            </a:r>
            <a:r>
              <a:rPr lang="ko-KR" altLang="en-US" dirty="0"/>
              <a:t>서버경로</a:t>
            </a:r>
            <a:r>
              <a:rPr lang="en-US" altLang="ko-KR" dirty="0"/>
              <a:t>” method=“</a:t>
            </a:r>
            <a:r>
              <a:rPr lang="ko-KR" altLang="en-US" dirty="0"/>
              <a:t>전송방식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    &lt;input type=“text” value=“</a:t>
            </a:r>
            <a:r>
              <a:rPr lang="ko-KR" altLang="en-US" dirty="0"/>
              <a:t>초기값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    &lt;input type=“number” placeholder=“</a:t>
            </a:r>
            <a:r>
              <a:rPr lang="ko-KR" altLang="en-US" dirty="0"/>
              <a:t>힌트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    &lt;select&gt;</a:t>
            </a:r>
          </a:p>
          <a:p>
            <a:pPr marL="0" indent="0">
              <a:buNone/>
            </a:pPr>
            <a:r>
              <a:rPr lang="en-US" altLang="ko-KR" dirty="0"/>
              <a:t>        &lt;option&gt;1&lt;/option&gt;</a:t>
            </a:r>
          </a:p>
          <a:p>
            <a:pPr marL="0" indent="0">
              <a:buNone/>
            </a:pPr>
            <a:r>
              <a:rPr lang="en-US" altLang="ko-KR" dirty="0"/>
              <a:t>        &lt;option&gt;2&lt;/option&gt;</a:t>
            </a:r>
          </a:p>
          <a:p>
            <a:pPr marL="0" indent="0">
              <a:buNone/>
            </a:pPr>
            <a:r>
              <a:rPr lang="en-US" altLang="ko-KR" dirty="0"/>
              <a:t>        &lt;option&gt;3&lt;/option&gt;</a:t>
            </a:r>
          </a:p>
          <a:p>
            <a:pPr marL="0" indent="0">
              <a:buNone/>
            </a:pPr>
            <a:r>
              <a:rPr lang="en-US" altLang="ko-KR" dirty="0"/>
              <a:t>    &lt;/select&gt;    &lt;!-- </a:t>
            </a:r>
            <a:r>
              <a:rPr lang="ko-KR" altLang="en-US" dirty="0"/>
              <a:t>드롭다운</a:t>
            </a:r>
            <a:r>
              <a:rPr lang="en-US" altLang="ko-KR" dirty="0"/>
              <a:t> --&gt;</a:t>
            </a:r>
          </a:p>
          <a:p>
            <a:pPr marL="0" indent="0">
              <a:buNone/>
            </a:pPr>
            <a:r>
              <a:rPr lang="en-US" altLang="ko-KR" dirty="0"/>
              <a:t>    &lt;</a:t>
            </a:r>
            <a:r>
              <a:rPr lang="en-US" altLang="ko-KR" dirty="0" err="1"/>
              <a:t>textarea</a:t>
            </a:r>
            <a:r>
              <a:rPr lang="en-US" altLang="ko-KR" dirty="0"/>
              <a:t>&gt;&lt;/</a:t>
            </a:r>
            <a:r>
              <a:rPr lang="en-US" altLang="ko-KR" dirty="0" err="1"/>
              <a:t>textarea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1971886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92D05-9036-2B3A-0DD0-0067AC380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5F9618-C28F-2F07-6509-C3485D346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HTML/CSS </a:t>
            </a:r>
            <a:r>
              <a:rPr lang="ko-KR" altLang="en-US" dirty="0"/>
              <a:t>기본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form / input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&lt;form action=“</a:t>
            </a:r>
            <a:r>
              <a:rPr lang="ko-KR" altLang="en-US" dirty="0"/>
              <a:t>서버경로</a:t>
            </a:r>
            <a:r>
              <a:rPr lang="en-US" altLang="ko-KR" dirty="0"/>
              <a:t>” method=“</a:t>
            </a:r>
            <a:r>
              <a:rPr lang="ko-KR" altLang="en-US" dirty="0"/>
              <a:t>전송방식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    &lt;input type=“text” placeholder=“</a:t>
            </a:r>
            <a:r>
              <a:rPr lang="ko-KR" altLang="en-US" dirty="0"/>
              <a:t>힌트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&lt;input type=“checkbox” id=“</a:t>
            </a:r>
            <a:r>
              <a:rPr lang="en-US" altLang="ko-KR" dirty="0" err="1"/>
              <a:t>chk</a:t>
            </a:r>
            <a:r>
              <a:rPr lang="en-US" altLang="ko-KR" dirty="0"/>
              <a:t>”&gt;</a:t>
            </a:r>
          </a:p>
          <a:p>
            <a:pPr marL="0" indent="0">
              <a:buNone/>
            </a:pPr>
            <a:r>
              <a:rPr lang="en-US" altLang="ko-KR" dirty="0"/>
              <a:t>    &lt;label for=“</a:t>
            </a:r>
            <a:r>
              <a:rPr lang="en-US" altLang="ko-KR" dirty="0" err="1"/>
              <a:t>chk</a:t>
            </a:r>
            <a:r>
              <a:rPr lang="en-US" altLang="ko-KR" dirty="0"/>
              <a:t>”&gt;Check this!&lt;/label&gt;</a:t>
            </a:r>
          </a:p>
          <a:p>
            <a:pPr marL="0" indent="0">
              <a:buNone/>
            </a:pPr>
            <a:r>
              <a:rPr lang="en-US" altLang="ko-KR" dirty="0"/>
              <a:t>&lt;/form&gt;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4E4530-EE93-4472-B143-ED9367F88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96" y="4163438"/>
            <a:ext cx="3706368" cy="22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2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553D-57CD-C7A3-023A-C1C88C474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C4787-CB9A-C6C5-E9A5-F53EE6BD7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HTML/CSS </a:t>
            </a:r>
            <a:r>
              <a:rPr lang="ko-KR" altLang="en-US" dirty="0"/>
              <a:t>기본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0D079C-4514-DE1E-88AC-EA99E11C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188" y="1761191"/>
            <a:ext cx="4904374" cy="38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23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48FE-2339-F8D3-DEDE-ADB3E6D34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9757D-1E09-B5B2-5565-0A3475CB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 HTML/CSS </a:t>
            </a:r>
            <a:r>
              <a:rPr lang="ko-KR" altLang="en-US" dirty="0"/>
              <a:t>기본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AE664D-0E18-A1C0-DA79-C93E3BA8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547" y="1576129"/>
            <a:ext cx="7020905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0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9B2204C-68F6-2CA2-DE15-BC3C3528F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93" y="3074621"/>
            <a:ext cx="6417317" cy="319496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639" y="468222"/>
            <a:ext cx="10313709" cy="311430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2. Git bash </a:t>
            </a:r>
            <a:r>
              <a:rPr lang="ko-KR" altLang="en-US" dirty="0">
                <a:latin typeface="+mn-ea"/>
              </a:rPr>
              <a:t>설치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085EEF-98EB-476F-42D8-351523BE4348}"/>
              </a:ext>
            </a:extLst>
          </p:cNvPr>
          <p:cNvSpPr/>
          <p:nvPr/>
        </p:nvSpPr>
        <p:spPr>
          <a:xfrm>
            <a:off x="4766822" y="5071621"/>
            <a:ext cx="1464296" cy="10006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7ACD84F-9DA5-795B-3EF5-25F61D78B661}"/>
              </a:ext>
            </a:extLst>
          </p:cNvPr>
          <p:cNvSpPr/>
          <p:nvPr/>
        </p:nvSpPr>
        <p:spPr>
          <a:xfrm rot="10800000">
            <a:off x="6083279" y="5603841"/>
            <a:ext cx="644471" cy="26175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0D271-E178-3CBF-A50F-7F9A77527FAF}"/>
              </a:ext>
            </a:extLst>
          </p:cNvPr>
          <p:cNvSpPr txBox="1"/>
          <p:nvPr/>
        </p:nvSpPr>
        <p:spPr>
          <a:xfrm>
            <a:off x="1296386" y="1049691"/>
            <a:ext cx="6344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google.com </a:t>
            </a:r>
            <a:r>
              <a:rPr lang="ko-KR" altLang="en-US" dirty="0">
                <a:latin typeface="+mn-ea"/>
              </a:rPr>
              <a:t>접속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검색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git-scm.com </a:t>
            </a:r>
            <a:r>
              <a:rPr lang="ko-KR" altLang="en-US" dirty="0">
                <a:latin typeface="+mn-ea"/>
              </a:rPr>
              <a:t>접속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Download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Click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here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to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download</a:t>
            </a:r>
            <a:r>
              <a:rPr lang="ko-KR" altLang="en-US" dirty="0">
                <a:latin typeface="+mn-ea"/>
              </a:rPr>
              <a:t> 클릭하여 다운로드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기본값으로 설치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4BE8C42-3046-9E2E-7C5E-61E5A066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954" y="3074621"/>
            <a:ext cx="5505046" cy="327250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94B3F8-E0F3-8888-0BC0-8C51B09FAB1D}"/>
              </a:ext>
            </a:extLst>
          </p:cNvPr>
          <p:cNvSpPr/>
          <p:nvPr/>
        </p:nvSpPr>
        <p:spPr>
          <a:xfrm>
            <a:off x="8198179" y="3848636"/>
            <a:ext cx="1200345" cy="2991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A1AB450-8984-8EA4-8FFE-EABA84246B97}"/>
              </a:ext>
            </a:extLst>
          </p:cNvPr>
          <p:cNvSpPr/>
          <p:nvPr/>
        </p:nvSpPr>
        <p:spPr>
          <a:xfrm rot="10800000">
            <a:off x="9439477" y="3886038"/>
            <a:ext cx="644471" cy="26175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6555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4DF8D-2F5D-0B22-4DF0-6D7B764F5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6321B3-2833-9B15-4334-30E1FC419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flexbox1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A86565-EEDA-70AA-23A3-CFEF0716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85" y="1128370"/>
            <a:ext cx="5220429" cy="49060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30F706-8A44-0A8F-4151-C8EDB90F4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629" y="1128370"/>
            <a:ext cx="2957644" cy="487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73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55A7E-0ED3-727F-ABA1-8F2BA6803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FACCBE-2B9B-FA1F-43D0-B0B6E54EC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flexbox2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6D1FCF-AB4E-F498-0D02-7FAC8BE3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40" y="1042271"/>
            <a:ext cx="3112413" cy="51346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53A758-DA16-A18D-D3C0-85F7A2609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30" y="1042271"/>
            <a:ext cx="529663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72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35467-A2CA-E8A6-D5C8-96CE8308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DC278F-334C-2578-D3C8-EEB55E928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flexbox3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F973A6-6514-3001-B424-773953DC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56586"/>
            <a:ext cx="2973827" cy="49060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485E20-9828-47E0-F259-EB316D504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20" y="1156586"/>
            <a:ext cx="526806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48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FE67E-8845-7D9B-1D5D-7C8CDFC03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9872D-158D-FAA3-4D5F-B471B8B64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flexbox4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F180C9-3320-9BF2-89DE-8CF86C3E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9562"/>
            <a:ext cx="3333750" cy="51234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2AB750-7295-38BB-776D-2D1404AF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047" y="1270903"/>
            <a:ext cx="297382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42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18B72-F4A5-3B03-349A-B891B92FD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8794FE-453B-ADA7-68BC-9E6B5614F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flexbox5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210F23-7D04-2466-B352-EB366616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4" y="983668"/>
            <a:ext cx="5167555" cy="53799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E99A8D-7246-E252-9C0D-6A94BDA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50" y="0"/>
            <a:ext cx="3981450" cy="68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34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79105-364D-88B6-278A-68B036CA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A84C2-7A9B-53C5-CACF-4A9E336C2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grid1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911647-35B7-CF4E-40A5-1262520A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435"/>
            <a:ext cx="3821766" cy="36009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3555FC-7B92-0A02-BD65-6513DFD02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02" y="1740435"/>
            <a:ext cx="3724795" cy="3600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84FE54-513B-7562-223A-E4F743CE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234" y="1722807"/>
            <a:ext cx="3596290" cy="36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62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E9C76-FB9B-34DF-347B-535EE5EC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3418B-4EB5-271F-F771-44C95B597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grid2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AA49F0-A531-BB85-1E5A-06D132D9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435"/>
            <a:ext cx="3821766" cy="3600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D2E907-389D-AE84-70B6-433C6A7E4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416" y="314696"/>
            <a:ext cx="3821766" cy="63406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2C5245-ECF3-2CAE-D42E-6FAA3825C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086" y="1919053"/>
            <a:ext cx="3234189" cy="324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96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F6009-3BF6-D726-1CEB-177FE14B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B36D5-DBF5-6C4A-BBB6-A2064CB16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grid3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B1C03E-FA94-37F1-6BBB-7B87F82E9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6399"/>
            <a:ext cx="6427105" cy="31616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4DF9CE-C3A1-E9CC-F477-028D1BFC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722" y="314696"/>
            <a:ext cx="4957481" cy="65433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CAB818-926C-2C37-9E49-3E6EB0589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3364" y="457318"/>
            <a:ext cx="3096459" cy="309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51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CD5C8-E356-4874-311A-B738C8648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E21416-562A-261A-D734-91DC908D2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grid4 (</a:t>
            </a:r>
            <a:r>
              <a:rPr lang="ko-KR" altLang="en-US" dirty="0"/>
              <a:t>반응형</a:t>
            </a:r>
            <a:r>
              <a:rPr lang="en-US" altLang="ko-KR"/>
              <a:t>)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3043C-F0CB-64E5-4430-753399C4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1396"/>
            <a:ext cx="4710318" cy="44332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B9CD66-AABD-E922-7021-941C14B7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362" y="805114"/>
            <a:ext cx="6299445" cy="58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2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992A7-590A-E6BA-C411-37ED44545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361DE9-8215-4732-B413-DCCDE891A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Responsive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68FC84-A4D0-BE5B-A9D7-632149A28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97" y="871493"/>
            <a:ext cx="7546828" cy="58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7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0A2AB61-245B-17DB-97CC-6BA74248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0594"/>
            <a:ext cx="5953225" cy="4453246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8073"/>
            <a:ext cx="10515600" cy="58622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3. Visual Studio Code </a:t>
            </a:r>
            <a:r>
              <a:rPr lang="ko-KR" altLang="en-US" dirty="0">
                <a:latin typeface="+mn-ea"/>
              </a:rPr>
              <a:t>실행 후 </a:t>
            </a:r>
            <a:r>
              <a:rPr lang="en-US" altLang="ko-KR" dirty="0">
                <a:latin typeface="+mn-ea"/>
              </a:rPr>
              <a:t>Extensions(</a:t>
            </a:r>
            <a:r>
              <a:rPr lang="ko-KR" altLang="en-US" dirty="0">
                <a:latin typeface="+mn-ea"/>
              </a:rPr>
              <a:t>확장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ko-KR" altLang="en-US" dirty="0">
                <a:latin typeface="+mn-ea"/>
                <a:sym typeface="Wingdings" panose="05000000000000000000" pitchFamily="2" charset="2"/>
              </a:rPr>
              <a:t>아래 목록을 검색 후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Install</a:t>
            </a:r>
          </a:p>
          <a:p>
            <a:pPr marL="514350" indent="-514350">
              <a:buAutoNum type="arabicParenBoth"/>
            </a:pPr>
            <a:r>
              <a:rPr lang="en-US" altLang="ko-KR" dirty="0">
                <a:latin typeface="+mn-ea"/>
                <a:sym typeface="Wingdings" panose="05000000000000000000" pitchFamily="2" charset="2"/>
              </a:rPr>
              <a:t>Live Server</a:t>
            </a:r>
          </a:p>
          <a:p>
            <a:pPr marL="514350" indent="-514350">
              <a:buAutoNum type="arabicParenBoth"/>
            </a:pPr>
            <a:r>
              <a:rPr lang="en-US" altLang="ko-KR" dirty="0" err="1">
                <a:latin typeface="+mn-ea"/>
                <a:sym typeface="Wingdings" panose="05000000000000000000" pitchFamily="2" charset="2"/>
              </a:rPr>
              <a:t>GitLens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514350" indent="-514350">
              <a:buAutoNum type="arabicParenBoth"/>
            </a:pPr>
            <a:r>
              <a:rPr lang="en-US" altLang="ko-KR" dirty="0">
                <a:latin typeface="+mn-ea"/>
                <a:sym typeface="Wingdings" panose="05000000000000000000" pitchFamily="2" charset="2"/>
              </a:rPr>
              <a:t>Git History</a:t>
            </a:r>
          </a:p>
          <a:p>
            <a:pPr marL="514350" indent="-514350">
              <a:buAutoNum type="arabicParenBoth"/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 marL="514350" indent="-514350">
              <a:buAutoNum type="arabicParenBoth"/>
            </a:pPr>
            <a:endParaRPr lang="ko-KR" altLang="en-US" dirty="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085EEF-98EB-476F-42D8-351523BE4348}"/>
              </a:ext>
            </a:extLst>
          </p:cNvPr>
          <p:cNvSpPr/>
          <p:nvPr/>
        </p:nvSpPr>
        <p:spPr>
          <a:xfrm>
            <a:off x="6061039" y="2687190"/>
            <a:ext cx="322722" cy="3146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7ACD84F-9DA5-795B-3EF5-25F61D78B661}"/>
              </a:ext>
            </a:extLst>
          </p:cNvPr>
          <p:cNvSpPr/>
          <p:nvPr/>
        </p:nvSpPr>
        <p:spPr>
          <a:xfrm>
            <a:off x="5365614" y="2630628"/>
            <a:ext cx="642984" cy="43779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5567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325C4-7305-BEC6-5A38-C3E422228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FFC8D-79F0-F891-2220-701A904D4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Responsive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9813DE-CB05-1A9C-F234-FDBAE3A16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3876"/>
            <a:ext cx="9541067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77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821C134-FBB8-CB7A-2767-248CCA09E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685800"/>
            <a:ext cx="8686800" cy="548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72159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555E5-197B-AE25-835F-3FA0CCEF3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34B1382-127E-4F23-5FBF-5E72F71C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562" y="529167"/>
            <a:ext cx="8634293" cy="61700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0148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0B3DD-0F96-CCBF-2A7B-5C69F5AD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전자제품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6758AF1-8B39-83E8-1CAF-19F8CC4F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542925"/>
            <a:ext cx="9029700" cy="5772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1878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19BA1-F5C4-7CD4-732D-7A3296CF8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운영 체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E91D7C2-7266-E52A-B2B3-28FABC420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57275"/>
            <a:ext cx="9067800" cy="4743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7466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Position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87397"/>
            <a:ext cx="5321956" cy="26811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9" y="3951514"/>
            <a:ext cx="3655291" cy="24086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741" y="455979"/>
            <a:ext cx="3115110" cy="6087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534" y="1397089"/>
            <a:ext cx="3277057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Selector </a:t>
            </a:r>
            <a:r>
              <a:rPr lang="ko-KR" altLang="en-US" dirty="0"/>
              <a:t>심화</a:t>
            </a:r>
            <a:r>
              <a:rPr lang="en-US" altLang="ko-KR" dirty="0"/>
              <a:t>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620"/>
            <a:ext cx="2600688" cy="44106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113" y="1493620"/>
            <a:ext cx="3391373" cy="46869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196" y="1493620"/>
            <a:ext cx="4896533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432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Selector </a:t>
            </a:r>
            <a:r>
              <a:rPr lang="ko-KR" altLang="en-US" dirty="0"/>
              <a:t>심화</a:t>
            </a:r>
            <a:r>
              <a:rPr lang="en-US" altLang="ko-KR" dirty="0"/>
              <a:t>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790"/>
            <a:ext cx="6662057" cy="19498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954" y="246727"/>
            <a:ext cx="5048955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64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Selector </a:t>
            </a:r>
            <a:r>
              <a:rPr lang="ko-KR" altLang="en-US" dirty="0"/>
              <a:t>심화</a:t>
            </a:r>
            <a:r>
              <a:rPr lang="en-US" altLang="ko-KR" dirty="0"/>
              <a:t>3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332"/>
            <a:ext cx="3149293" cy="40886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08" y="896982"/>
            <a:ext cx="2441583" cy="5891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664" y="1063146"/>
            <a:ext cx="3497046" cy="57251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0183" y="1454332"/>
            <a:ext cx="277181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42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Box-Shadow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1" y="1417038"/>
            <a:ext cx="4229690" cy="27626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491" y="1417038"/>
            <a:ext cx="6992326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1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D50B090-4794-D238-E150-C153624B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5" y="1167017"/>
            <a:ext cx="4083691" cy="3061763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5781"/>
            <a:ext cx="10515600" cy="58622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4. html </a:t>
            </a:r>
            <a:r>
              <a:rPr lang="ko-KR" altLang="en-US" dirty="0">
                <a:latin typeface="+mn-ea"/>
              </a:rPr>
              <a:t>실행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+mn-ea"/>
              </a:rPr>
              <a:t>바탕화면에 </a:t>
            </a:r>
            <a:r>
              <a:rPr lang="en-US" altLang="ko-KR" dirty="0" err="1">
                <a:latin typeface="+mn-ea"/>
              </a:rPr>
              <a:t>my_html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폴더 생성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+mn-ea"/>
              </a:rPr>
              <a:t>생성한 폴더를 </a:t>
            </a:r>
            <a:r>
              <a:rPr lang="en-US" altLang="ko-KR" dirty="0">
                <a:latin typeface="+mn-ea"/>
              </a:rPr>
              <a:t>Visual Studio Code</a:t>
            </a:r>
            <a:r>
              <a:rPr lang="ko-KR" altLang="en-US" dirty="0">
                <a:latin typeface="+mn-ea"/>
              </a:rPr>
              <a:t>에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드래그해서 </a:t>
            </a:r>
            <a:r>
              <a:rPr lang="ko-KR" altLang="en-US" dirty="0" err="1">
                <a:latin typeface="+mn-ea"/>
              </a:rPr>
              <a:t>갖다놓기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+mn-ea"/>
              </a:rPr>
              <a:t>왼쪽 공간을 </a:t>
            </a:r>
            <a:r>
              <a:rPr lang="ko-KR" altLang="en-US" dirty="0" err="1">
                <a:latin typeface="+mn-ea"/>
              </a:rPr>
              <a:t>우클릭</a:t>
            </a:r>
            <a:r>
              <a:rPr lang="ko-KR" altLang="en-US" dirty="0">
                <a:latin typeface="+mn-ea"/>
              </a:rPr>
              <a:t> 후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index.html </a:t>
            </a:r>
            <a:r>
              <a:rPr lang="ko-KR" altLang="en-US" dirty="0">
                <a:latin typeface="+mn-ea"/>
              </a:rPr>
              <a:t>이름으로 파일생성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+mn-ea"/>
              </a:rPr>
              <a:t>파일에서 </a:t>
            </a:r>
            <a:r>
              <a:rPr lang="en-US" altLang="ko-KR" dirty="0">
                <a:latin typeface="+mn-ea"/>
              </a:rPr>
              <a:t>! </a:t>
            </a:r>
            <a:r>
              <a:rPr lang="ko-KR" altLang="en-US" dirty="0">
                <a:latin typeface="+mn-ea"/>
              </a:rPr>
              <a:t>누르고 </a:t>
            </a:r>
            <a:r>
              <a:rPr lang="en-US" altLang="ko-KR" dirty="0">
                <a:latin typeface="+mn-ea"/>
              </a:rPr>
              <a:t>Tab</a:t>
            </a:r>
            <a:r>
              <a:rPr lang="ko-KR" altLang="en-US" dirty="0">
                <a:latin typeface="+mn-ea"/>
              </a:rPr>
              <a:t>키를 눌러 자동완성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en-US" altLang="ko-KR" dirty="0">
                <a:latin typeface="+mn-ea"/>
              </a:rPr>
              <a:t>&lt;body&gt; </a:t>
            </a:r>
            <a:r>
              <a:rPr lang="ko-KR" altLang="en-US" dirty="0">
                <a:latin typeface="+mn-ea"/>
              </a:rPr>
              <a:t>다음 줄에 </a:t>
            </a:r>
            <a:r>
              <a:rPr lang="en-US" altLang="ko-KR" dirty="0">
                <a:latin typeface="+mn-ea"/>
              </a:rPr>
              <a:t>Hello HTML </a:t>
            </a:r>
            <a:r>
              <a:rPr lang="ko-KR" altLang="en-US" dirty="0">
                <a:latin typeface="+mn-ea"/>
              </a:rPr>
              <a:t>작성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+mn-ea"/>
              </a:rPr>
              <a:t>오른쪽 하단에 </a:t>
            </a:r>
            <a:r>
              <a:rPr lang="en-US" altLang="ko-KR" dirty="0">
                <a:latin typeface="+mn-ea"/>
              </a:rPr>
              <a:t>Go Live </a:t>
            </a:r>
            <a:r>
              <a:rPr lang="ko-KR" altLang="en-US" dirty="0">
                <a:latin typeface="+mn-ea"/>
              </a:rPr>
              <a:t>클릭</a:t>
            </a:r>
            <a:endParaRPr lang="en-US" altLang="ko-KR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+mn-ea"/>
              </a:rPr>
              <a:t>작성한 웹페이지가 실행되는 것을 확인</a:t>
            </a:r>
            <a:endParaRPr lang="en-US" altLang="ko-KR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085EEF-98EB-476F-42D8-351523BE4348}"/>
              </a:ext>
            </a:extLst>
          </p:cNvPr>
          <p:cNvSpPr/>
          <p:nvPr/>
        </p:nvSpPr>
        <p:spPr>
          <a:xfrm>
            <a:off x="8212407" y="1269752"/>
            <a:ext cx="1003465" cy="26918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7ACD84F-9DA5-795B-3EF5-25F61D78B661}"/>
              </a:ext>
            </a:extLst>
          </p:cNvPr>
          <p:cNvSpPr/>
          <p:nvPr/>
        </p:nvSpPr>
        <p:spPr>
          <a:xfrm>
            <a:off x="7585709" y="3004775"/>
            <a:ext cx="626698" cy="53929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93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Transitions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40EAB-91EC-57D4-3E5C-26B181031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4252"/>
            <a:ext cx="8892762" cy="53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98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Animation1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82" y="2548648"/>
            <a:ext cx="5172717" cy="41342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2" y="1152859"/>
            <a:ext cx="316274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83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Animation2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932"/>
            <a:ext cx="2800741" cy="1362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4" y="2599506"/>
            <a:ext cx="3548744" cy="42584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915" y="2599506"/>
            <a:ext cx="5369110" cy="425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24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- Animation3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2" y="1312287"/>
            <a:ext cx="3038899" cy="1390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9" y="2941567"/>
            <a:ext cx="4293326" cy="3601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32" y="2941567"/>
            <a:ext cx="7154273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70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2D98C-8803-2B08-B49B-6AFBE783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AB50-70CF-AB6C-BB03-38B01AF04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Project : </a:t>
            </a:r>
            <a:r>
              <a:rPr lang="ko-KR" altLang="en-US" dirty="0">
                <a:latin typeface="+mj-ea"/>
                <a:ea typeface="+mj-ea"/>
              </a:rPr>
              <a:t>기본 설정 </a:t>
            </a:r>
            <a:endParaRPr lang="en-US" altLang="ko-KR" dirty="0">
              <a:latin typeface="+mj-ea"/>
              <a:ea typeface="+mj-ea"/>
            </a:endParaRPr>
          </a:p>
          <a:p>
            <a:pPr marL="0" indent="0" algn="r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dirty="0">
                <a:latin typeface="+mj-ea"/>
                <a:ea typeface="+mj-ea"/>
              </a:rPr>
              <a:t>removal.ai </a:t>
            </a:r>
            <a:r>
              <a:rPr lang="ko-KR" altLang="en-US" dirty="0">
                <a:latin typeface="+mj-ea"/>
                <a:ea typeface="+mj-ea"/>
              </a:rPr>
              <a:t>에서 배경 </a:t>
            </a:r>
            <a:endParaRPr lang="en-US" altLang="ko-KR" dirty="0"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ko-KR" altLang="en-US" dirty="0" err="1">
                <a:latin typeface="+mj-ea"/>
                <a:ea typeface="+mj-ea"/>
              </a:rPr>
              <a:t>투명화한</a:t>
            </a:r>
            <a:r>
              <a:rPr lang="ko-KR" altLang="en-US" dirty="0">
                <a:latin typeface="+mj-ea"/>
                <a:ea typeface="+mj-ea"/>
              </a:rPr>
              <a:t> 사진 준비 필요</a:t>
            </a:r>
            <a:endParaRPr lang="en-US" altLang="ko-KR" dirty="0">
              <a:latin typeface="+mj-ea"/>
              <a:ea typeface="+mj-ea"/>
            </a:endParaRPr>
          </a:p>
          <a:p>
            <a:pPr marL="0" indent="0" algn="r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 algn="r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dirty="0">
                <a:latin typeface="+mj-ea"/>
                <a:ea typeface="+mj-ea"/>
              </a:rPr>
              <a:t>google-fonts </a:t>
            </a:r>
            <a:r>
              <a:rPr lang="ko-KR" altLang="en-US" dirty="0">
                <a:latin typeface="+mj-ea"/>
                <a:ea typeface="+mj-ea"/>
              </a:rPr>
              <a:t>에서</a:t>
            </a:r>
            <a:endParaRPr lang="en-US" altLang="ko-KR" dirty="0"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ko-KR" altLang="en-US" dirty="0">
                <a:latin typeface="+mj-ea"/>
                <a:ea typeface="+mj-ea"/>
              </a:rPr>
              <a:t>아이콘에 들어가서 </a:t>
            </a:r>
            <a:r>
              <a:rPr lang="en-US" altLang="ko-KR" dirty="0" err="1">
                <a:latin typeface="+mj-ea"/>
                <a:ea typeface="+mj-ea"/>
              </a:rPr>
              <a:t>svg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다운로드</a:t>
            </a:r>
            <a:endParaRPr lang="en-US" altLang="ko-KR" dirty="0">
              <a:latin typeface="+mj-ea"/>
              <a:ea typeface="+mj-ea"/>
            </a:endParaRPr>
          </a:p>
          <a:p>
            <a:pPr marL="0" indent="0" algn="r">
              <a:buNone/>
            </a:pPr>
            <a:r>
              <a:rPr lang="en-US" altLang="ko-KR" dirty="0" err="1">
                <a:latin typeface="+mj-ea"/>
                <a:ea typeface="+mj-ea"/>
              </a:rPr>
              <a:t>svg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내용을 </a:t>
            </a:r>
            <a:r>
              <a:rPr lang="en-US" altLang="ko-KR" dirty="0">
                <a:latin typeface="+mj-ea"/>
                <a:ea typeface="+mj-ea"/>
              </a:rPr>
              <a:t>html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ko-KR" altLang="en-US" dirty="0" err="1">
                <a:latin typeface="+mj-ea"/>
                <a:ea typeface="+mj-ea"/>
              </a:rPr>
              <a:t>복사붙여넣기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A2D904-B4DD-2E65-1144-46E526E0C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15" y="1186428"/>
            <a:ext cx="3968056" cy="535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310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2C1B2-7D13-CF04-76EF-21BF0C00D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68B5E-08BC-C048-D25B-B3D88BB9C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Project : nav</a:t>
            </a:r>
          </a:p>
          <a:p>
            <a:pPr marL="0" indent="0" algn="r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DD8F98-0CDB-4CC9-3D72-F46ACB96E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68" y="1223332"/>
            <a:ext cx="9138816" cy="520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DB4B9C-47F2-ED75-C1EE-0A2CAAA69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310" y="2250744"/>
            <a:ext cx="1436353" cy="4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7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B3126-379D-E0F1-413A-10FEA88D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F76305-185A-32D9-2332-F886605F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Project : header</a:t>
            </a:r>
          </a:p>
          <a:p>
            <a:pPr marL="0" indent="0" algn="r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6248EF-EDCA-2344-FA83-D87527A0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494" y="2029808"/>
            <a:ext cx="6850940" cy="399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9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7AB5D-C1E0-D6D2-47B2-989F5F20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81665-9AF3-BD4C-9538-A2A4C8C30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Project : section1</a:t>
            </a:r>
          </a:p>
          <a:p>
            <a:pPr marL="0" indent="0" algn="r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43709C-EF5C-D344-5742-D8B45AD9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22" y="2147501"/>
            <a:ext cx="8272450" cy="402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903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C59DD-FAE7-68C8-023E-98DC1B8C6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AB2FCE-BCAF-1D4D-67E7-A5AAE1B5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Project : section2</a:t>
            </a:r>
          </a:p>
          <a:p>
            <a:pPr marL="0" indent="0" algn="r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5B01B-2097-CC01-53C9-7B3ECD17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219" y="1491297"/>
            <a:ext cx="8198926" cy="45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911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76C90-C1CB-1F99-04AA-D3D34D5F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C1DA9B-637F-5381-0F68-1A0FBA4E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96"/>
            <a:ext cx="10515600" cy="586226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dirty="0">
                <a:latin typeface="+mj-ea"/>
                <a:ea typeface="+mj-ea"/>
              </a:rPr>
              <a:t>Project : footer</a:t>
            </a:r>
          </a:p>
          <a:p>
            <a:pPr marL="0" indent="0" algn="r">
              <a:buNone/>
            </a:pP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4AD179-C871-A152-E50E-C5BF0817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1795707"/>
            <a:ext cx="10116962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8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78" y="434893"/>
            <a:ext cx="9927210" cy="258876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5. ChatGPT </a:t>
            </a:r>
            <a:r>
              <a:rPr lang="ko-KR" altLang="en-US" dirty="0">
                <a:latin typeface="+mn-ea"/>
              </a:rPr>
              <a:t>가입 및 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C2E5CE-033C-561C-B9F5-FC741A13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66" y="1065496"/>
            <a:ext cx="6716062" cy="1590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A98431-8AE0-F462-EC71-A6CCDDE893C3}"/>
              </a:ext>
            </a:extLst>
          </p:cNvPr>
          <p:cNvSpPr txBox="1"/>
          <p:nvPr/>
        </p:nvSpPr>
        <p:spPr>
          <a:xfrm>
            <a:off x="662066" y="2548332"/>
            <a:ext cx="103600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구글에 </a:t>
            </a:r>
            <a:r>
              <a:rPr lang="en-US" altLang="ko-KR" dirty="0" err="1">
                <a:latin typeface="+mn-ea"/>
              </a:rPr>
              <a:t>chatgpt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검색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latin typeface="+mn-ea"/>
              </a:rPr>
              <a:t>chatgpt.com </a:t>
            </a:r>
            <a:r>
              <a:rPr lang="ko-KR" altLang="en-US" dirty="0">
                <a:latin typeface="+mn-ea"/>
              </a:rPr>
              <a:t>입장</a:t>
            </a:r>
            <a:endParaRPr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+mn-ea"/>
              </a:rPr>
              <a:t>회원가입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로그인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주의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구글 등 연동 가입 시 해당 사이트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구글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이메일에서 본인인증이 진행되지 않으면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       </a:t>
            </a:r>
            <a:r>
              <a:rPr lang="ko-KR" altLang="en-US" dirty="0">
                <a:latin typeface="+mn-ea"/>
              </a:rPr>
              <a:t>이용 불가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D12F37-060F-5746-0CF9-3F45137B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078" y="4934587"/>
            <a:ext cx="6411220" cy="1419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79C22E-3384-299E-33DB-6A1076747618}"/>
              </a:ext>
            </a:extLst>
          </p:cNvPr>
          <p:cNvSpPr txBox="1"/>
          <p:nvPr/>
        </p:nvSpPr>
        <p:spPr>
          <a:xfrm>
            <a:off x="1454233" y="5459632"/>
            <a:ext cx="490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claude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gemini</a:t>
            </a:r>
            <a:r>
              <a:rPr lang="en-US" altLang="ko-KR" dirty="0">
                <a:latin typeface="+mn-ea"/>
              </a:rPr>
              <a:t>, grok </a:t>
            </a:r>
            <a:r>
              <a:rPr lang="ko-KR" altLang="en-US" dirty="0">
                <a:latin typeface="+mn-ea"/>
              </a:rPr>
              <a:t>을 사용해도 무방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514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8DF22-A1F6-A59C-9805-4B0086FA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133" y="587072"/>
            <a:ext cx="6090501" cy="239399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6. GitHub </a:t>
            </a:r>
            <a:r>
              <a:rPr lang="ko-KR" altLang="en-US" dirty="0">
                <a:latin typeface="+mn-ea"/>
              </a:rPr>
              <a:t>가입 및 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46292-3E9B-3339-90AE-B6AB7B70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68" y="1180103"/>
            <a:ext cx="5763429" cy="1247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22A700-E1F8-1C9C-B02E-4F7C4FB5DF57}"/>
              </a:ext>
            </a:extLst>
          </p:cNvPr>
          <p:cNvSpPr txBox="1"/>
          <p:nvPr/>
        </p:nvSpPr>
        <p:spPr>
          <a:xfrm>
            <a:off x="743294" y="3783617"/>
            <a:ext cx="105242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+mn-ea"/>
              </a:rPr>
              <a:t>git </a:t>
            </a:r>
            <a:r>
              <a:rPr lang="en-US" altLang="ko-KR" dirty="0" err="1">
                <a:latin typeface="+mn-ea"/>
              </a:rPr>
              <a:t>init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+mn-ea"/>
              </a:rPr>
              <a:t>git config user.name “</a:t>
            </a:r>
            <a:r>
              <a:rPr lang="ko-KR" altLang="en-US" dirty="0" err="1">
                <a:latin typeface="+mn-ea"/>
              </a:rPr>
              <a:t>깃허브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”</a:t>
            </a:r>
          </a:p>
          <a:p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+mn-ea"/>
              </a:rPr>
              <a:t>git config </a:t>
            </a:r>
            <a:r>
              <a:rPr lang="en-US" altLang="ko-KR" dirty="0" err="1">
                <a:latin typeface="+mn-ea"/>
              </a:rPr>
              <a:t>user.email</a:t>
            </a:r>
            <a:r>
              <a:rPr lang="en-US" altLang="ko-KR" dirty="0">
                <a:latin typeface="+mn-ea"/>
              </a:rPr>
              <a:t> “</a:t>
            </a:r>
            <a:r>
              <a:rPr lang="ko-KR" altLang="en-US" dirty="0" err="1">
                <a:latin typeface="+mn-ea"/>
              </a:rPr>
              <a:t>깃허브</a:t>
            </a:r>
            <a:r>
              <a:rPr lang="ko-KR" altLang="en-US" dirty="0">
                <a:latin typeface="+mn-ea"/>
              </a:rPr>
              <a:t> 이메일</a:t>
            </a:r>
            <a:r>
              <a:rPr lang="en-US" altLang="ko-KR" dirty="0">
                <a:latin typeface="+mn-ea"/>
              </a:rPr>
              <a:t>”</a:t>
            </a:r>
          </a:p>
          <a:p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+mn-ea"/>
              </a:rPr>
              <a:t>git remote add origin </a:t>
            </a:r>
            <a:r>
              <a:rPr lang="ko-KR" altLang="en-US" dirty="0" err="1">
                <a:latin typeface="+mn-ea"/>
              </a:rPr>
              <a:t>깃허브</a:t>
            </a:r>
            <a:r>
              <a:rPr lang="ko-KR" altLang="en-US" dirty="0">
                <a:latin typeface="+mn-ea"/>
              </a:rPr>
              <a:t> 저장주소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+mn-ea"/>
              </a:rPr>
              <a:t>git add .</a:t>
            </a:r>
          </a:p>
          <a:p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+mn-ea"/>
              </a:rPr>
              <a:t>git commit –m “</a:t>
            </a:r>
            <a:r>
              <a:rPr lang="ko-KR" altLang="en-US" dirty="0">
                <a:latin typeface="+mn-ea"/>
              </a:rPr>
              <a:t>저장 메모 내용</a:t>
            </a:r>
            <a:r>
              <a:rPr lang="en-US" altLang="ko-KR" dirty="0">
                <a:latin typeface="+mn-ea"/>
              </a:rPr>
              <a:t>”</a:t>
            </a:r>
          </a:p>
          <a:p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+mn-ea"/>
              </a:rPr>
              <a:t>git push –u origin master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>
                <a:latin typeface="+mn-ea"/>
              </a:rPr>
              <a:t>git pull origin master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21CCC-CEE4-0F46-B53F-5817539FFAF2}"/>
              </a:ext>
            </a:extLst>
          </p:cNvPr>
          <p:cNvSpPr txBox="1"/>
          <p:nvPr/>
        </p:nvSpPr>
        <p:spPr>
          <a:xfrm>
            <a:off x="1103615" y="2505873"/>
            <a:ext cx="553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git : </a:t>
            </a:r>
            <a:r>
              <a:rPr lang="ko-KR" altLang="en-US" dirty="0">
                <a:latin typeface="+mn-ea"/>
              </a:rPr>
              <a:t>소스코드 형상관리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github</a:t>
            </a:r>
            <a:r>
              <a:rPr lang="en-US" altLang="ko-KR" dirty="0">
                <a:latin typeface="+mn-ea"/>
              </a:rPr>
              <a:t> : git</a:t>
            </a:r>
            <a:r>
              <a:rPr lang="ko-KR" altLang="en-US" dirty="0">
                <a:latin typeface="+mn-ea"/>
              </a:rPr>
              <a:t>을 업로드할 수 있는 형상관리 사이트</a:t>
            </a:r>
          </a:p>
        </p:txBody>
      </p:sp>
    </p:spTree>
    <p:extLst>
      <p:ext uri="{BB962C8B-B14F-4D97-AF65-F5344CB8AC3E}">
        <p14:creationId xmlns:p14="http://schemas.microsoft.com/office/powerpoint/2010/main" val="231607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EA448E-CB2F-2041-8077-81D8FBF9F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35585"/>
          </a:xfrm>
        </p:spPr>
        <p:txBody>
          <a:bodyPr anchor="ctr"/>
          <a:lstStyle/>
          <a:p>
            <a:r>
              <a:rPr lang="en-US" altLang="ko-KR" dirty="0"/>
              <a:t>2. HTML </a:t>
            </a:r>
            <a:r>
              <a:rPr lang="ko-KR" altLang="en-US" dirty="0"/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2369107873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TM10237555[[fn=심플 테마]]</Template>
  <TotalTime>1035</TotalTime>
  <Words>1738</Words>
  <Application>Microsoft Office PowerPoint</Application>
  <PresentationFormat>와이드스크린</PresentationFormat>
  <Paragraphs>378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맑은 고딕</vt:lpstr>
      <vt:lpstr>Arial</vt:lpstr>
      <vt:lpstr>Tw Cen MT</vt:lpstr>
      <vt:lpstr>Wingdings</vt:lpstr>
      <vt:lpstr>Wingdings 3</vt:lpstr>
      <vt:lpstr>New_Simple01</vt:lpstr>
      <vt:lpstr>HTML/CSS</vt:lpstr>
      <vt:lpstr>1. 개발환경 셋팅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HTML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CSS 기초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HTML/CSS 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성종 손</dc:creator>
  <cp:lastModifiedBy>성종 손</cp:lastModifiedBy>
  <cp:revision>720</cp:revision>
  <dcterms:created xsi:type="dcterms:W3CDTF">2024-01-13T12:29:07Z</dcterms:created>
  <dcterms:modified xsi:type="dcterms:W3CDTF">2025-04-18T22:26:00Z</dcterms:modified>
</cp:coreProperties>
</file>